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8"/>
  </p:normalViewPr>
  <p:slideViewPr>
    <p:cSldViewPr snapToGrid="0">
      <p:cViewPr varScale="1">
        <p:scale>
          <a:sx n="52" d="100"/>
          <a:sy n="52" d="100"/>
        </p:scale>
        <p:origin x="232"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1143000" y="685800"/>
            <a:ext cx="4572000" cy="3429000"/>
          </a:xfrm>
          <a:prstGeom prst="rect">
            <a:avLst/>
          </a:prstGeom>
        </p:spPr>
        <p:txBody>
          <a:bodyPr/>
          <a:lstStyle/>
          <a:p>
            <a:endParaRPr/>
          </a:p>
        </p:txBody>
      </p:sp>
      <p:sp>
        <p:nvSpPr>
          <p:cNvPr id="246" name="Shape 2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 2023-2025 The AI Alliance. AI-enhanced photographs © 2021-2025, Dean Wampler.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xfrm>
            <a:off x="381000" y="685800"/>
            <a:ext cx="6096000" cy="3429000"/>
          </a:xfrm>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pPr defTabSz="914400">
              <a:lnSpc>
                <a:spcPct val="100000"/>
              </a:lnSpc>
              <a:defRPr sz="1200" b="1">
                <a:latin typeface="Calibri"/>
                <a:ea typeface="Calibri"/>
                <a:cs typeface="Calibri"/>
                <a:sym typeface="Calibri"/>
              </a:defRPr>
            </a:pPr>
            <a:r>
              <a:t>Here’s how AI Agents actually work in practice:</a:t>
            </a:r>
          </a:p>
          <a:p>
            <a:pPr defTabSz="914400">
              <a:lnSpc>
                <a:spcPct val="100000"/>
              </a:lnSpc>
              <a:defRPr sz="1200">
                <a:latin typeface="Calibri"/>
                <a:ea typeface="Calibri"/>
                <a:cs typeface="Calibri"/>
                <a:sym typeface="Calibri"/>
              </a:defRPr>
            </a:pPr>
            <a:r>
              <a:t>An AI Agent is more than just a chatbot — it’s a </a:t>
            </a:r>
            <a:r>
              <a:rPr b="1"/>
              <a:t>goal-oriented system</a:t>
            </a:r>
            <a:r>
              <a:t> that can plan and execute tasks. It uses an LLM to decide what to do next — we call that 'planning'.</a:t>
            </a:r>
          </a:p>
          <a:p>
            <a:pPr defTabSz="914400">
              <a:lnSpc>
                <a:spcPct val="100000"/>
              </a:lnSpc>
              <a:defRPr sz="1200">
                <a:latin typeface="Calibri"/>
                <a:ea typeface="Calibri"/>
                <a:cs typeface="Calibri"/>
                <a:sym typeface="Calibri"/>
              </a:defRPr>
            </a:pPr>
            <a:r>
              <a:t>But it doesn't do everything itself. It relies on an </a:t>
            </a:r>
            <a:r>
              <a:rPr b="1"/>
              <a:t>agentic framework</a:t>
            </a:r>
            <a:r>
              <a:t> or </a:t>
            </a:r>
            <a:r>
              <a:rPr b="1"/>
              <a:t>orchestrator</a:t>
            </a:r>
            <a:r>
              <a:t> — like LangChain, Autogen, or Watson Orchestrate — to manage the steps, and call </a:t>
            </a:r>
            <a:r>
              <a:rPr b="1"/>
              <a:t>external tools</a:t>
            </a:r>
            <a:r>
              <a:t> to actually do the work.</a:t>
            </a:r>
          </a:p>
          <a:p>
            <a:pPr defTabSz="914400">
              <a:lnSpc>
                <a:spcPct val="100000"/>
              </a:lnSpc>
              <a:defRPr sz="1200">
                <a:latin typeface="Calibri"/>
                <a:ea typeface="Calibri"/>
                <a:cs typeface="Calibri"/>
                <a:sym typeface="Calibri"/>
              </a:defRPr>
            </a:pPr>
            <a:endParaRPr/>
          </a:p>
          <a:p>
            <a:pPr defTabSz="914400">
              <a:lnSpc>
                <a:spcPct val="100000"/>
              </a:lnSpc>
              <a:defRPr sz="1200" b="1">
                <a:latin typeface="Calibri"/>
                <a:ea typeface="Calibri"/>
                <a:cs typeface="Calibri"/>
                <a:sym typeface="Calibri"/>
              </a:defRPr>
            </a:pPr>
            <a:r>
              <a:t>So what can agents do with these tools?</a:t>
            </a:r>
            <a:br/>
            <a:r>
              <a:rPr b="0"/>
              <a:t>They can </a:t>
            </a:r>
            <a:r>
              <a:t>search the internet</a:t>
            </a:r>
            <a:r>
              <a:rPr b="0"/>
              <a:t>, look things up in Wikipedia or Google, access internal databases, or even run code or generate documents.</a:t>
            </a:r>
          </a:p>
          <a:p>
            <a:pPr defTabSz="914400">
              <a:lnSpc>
                <a:spcPct val="100000"/>
              </a:lnSpc>
              <a:defRPr sz="1200">
                <a:latin typeface="Calibri"/>
                <a:ea typeface="Calibri"/>
                <a:cs typeface="Calibri"/>
                <a:sym typeface="Calibri"/>
              </a:defRPr>
            </a:pPr>
            <a:endParaRPr b="0"/>
          </a:p>
          <a:p>
            <a:pPr defTabSz="914400">
              <a:lnSpc>
                <a:spcPct val="100000"/>
              </a:lnSpc>
              <a:defRPr sz="1200">
                <a:latin typeface="Calibri"/>
                <a:ea typeface="Calibri"/>
                <a:cs typeface="Calibri"/>
                <a:sym typeface="Calibri"/>
              </a:defRPr>
            </a:pPr>
            <a:r>
              <a:t>On the right, we see a typical flow: the agent takes a user request, plans its response, calls tools like a browser or code interpreter, and keeps going through the </a:t>
            </a:r>
            <a:r>
              <a:rPr b="1"/>
              <a:t>Thought → Action → Observation</a:t>
            </a:r>
            <a:r>
              <a:t> loop until the task is complete.</a:t>
            </a:r>
          </a:p>
          <a:p>
            <a:pPr defTabSz="914400">
              <a:lnSpc>
                <a:spcPct val="100000"/>
              </a:lnSpc>
              <a:defRPr sz="1200">
                <a:latin typeface="Calibri"/>
                <a:ea typeface="Calibri"/>
                <a:cs typeface="Calibri"/>
                <a:sym typeface="Calibri"/>
              </a:defRPr>
            </a:pPr>
            <a:r>
              <a:t>For example, imagine a coding assistant that looks up a Python function in a browser, tests it in a code interpreter, and documents the results — all in one loop.</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is what makes agents powerful — but only if they have the right tools and the right way to use them, which is where standards like MCP and the MCP Gateway come 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Agents don’t just generate text — they take action. Tools are how they do that. A tool is anything the agent can call to get something done — search the web, update a system, send a message.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Each tool is defined by three things:</a:t>
            </a:r>
          </a:p>
          <a:p>
            <a:pPr defTabSz="914400">
              <a:lnSpc>
                <a:spcPct val="100000"/>
              </a:lnSpc>
              <a:buSzPct val="100000"/>
              <a:buFont typeface="Arial"/>
              <a:buChar char="•"/>
              <a:defRPr sz="1200">
                <a:latin typeface="Calibri"/>
                <a:ea typeface="Calibri"/>
                <a:cs typeface="Calibri"/>
                <a:sym typeface="Calibri"/>
              </a:defRPr>
            </a:pPr>
            <a:r>
              <a:t>A </a:t>
            </a:r>
            <a:r>
              <a:rPr b="1"/>
              <a:t>name</a:t>
            </a:r>
            <a:r>
              <a:t>, like google_search</a:t>
            </a:r>
          </a:p>
          <a:p>
            <a:pPr defTabSz="914400">
              <a:lnSpc>
                <a:spcPct val="100000"/>
              </a:lnSpc>
              <a:buSzPct val="100000"/>
              <a:buFont typeface="Arial"/>
              <a:buChar char="•"/>
              <a:defRPr sz="1200">
                <a:latin typeface="Calibri"/>
                <a:ea typeface="Calibri"/>
                <a:cs typeface="Calibri"/>
                <a:sym typeface="Calibri"/>
              </a:defRPr>
            </a:pPr>
            <a:r>
              <a:t>A </a:t>
            </a:r>
            <a:r>
              <a:rPr b="1"/>
              <a:t>description</a:t>
            </a:r>
            <a:r>
              <a:t>, which tells the LLM when it should use it</a:t>
            </a:r>
          </a:p>
          <a:p>
            <a:pPr defTabSz="914400">
              <a:lnSpc>
                <a:spcPct val="100000"/>
              </a:lnSpc>
              <a:buSzPct val="100000"/>
              <a:buFont typeface="Arial"/>
              <a:buChar char="•"/>
              <a:defRPr sz="1200">
                <a:latin typeface="Calibri"/>
                <a:ea typeface="Calibri"/>
                <a:cs typeface="Calibri"/>
                <a:sym typeface="Calibri"/>
              </a:defRPr>
            </a:pPr>
            <a:r>
              <a:t>And an </a:t>
            </a:r>
            <a:r>
              <a:rPr b="1"/>
              <a:t>input schema</a:t>
            </a:r>
            <a:r>
              <a:t>, which shows what parameters the tool expects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The agent — using the LLM — looks at the context, plans the next step, and decides which tool to use.</a:t>
            </a:r>
            <a:br/>
            <a:r>
              <a:t>It fills in the input based on the user’s request, and the framework executes the call.</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On the right is the full loop:</a:t>
            </a:r>
          </a:p>
          <a:p>
            <a:pPr defTabSz="914400">
              <a:lnSpc>
                <a:spcPct val="100000"/>
              </a:lnSpc>
              <a:buSzPct val="100000"/>
              <a:buFont typeface="Arial"/>
              <a:buChar char="•"/>
              <a:defRPr sz="1200">
                <a:latin typeface="Calibri"/>
                <a:ea typeface="Calibri"/>
                <a:cs typeface="Calibri"/>
                <a:sym typeface="Calibri"/>
              </a:defRPr>
            </a:pPr>
            <a:r>
              <a:t>The agent observes context</a:t>
            </a:r>
          </a:p>
          <a:p>
            <a:pPr defTabSz="914400">
              <a:lnSpc>
                <a:spcPct val="100000"/>
              </a:lnSpc>
              <a:buSzPct val="100000"/>
              <a:buFont typeface="Arial"/>
              <a:buChar char="•"/>
              <a:defRPr sz="1200">
                <a:latin typeface="Calibri"/>
                <a:ea typeface="Calibri"/>
                <a:cs typeface="Calibri"/>
                <a:sym typeface="Calibri"/>
              </a:defRPr>
            </a:pPr>
            <a:r>
              <a:t>Thinks and plans a step</a:t>
            </a:r>
          </a:p>
          <a:p>
            <a:pPr defTabSz="914400">
              <a:lnSpc>
                <a:spcPct val="100000"/>
              </a:lnSpc>
              <a:buSzPct val="100000"/>
              <a:buFont typeface="Arial"/>
              <a:buChar char="•"/>
              <a:defRPr sz="1200">
                <a:latin typeface="Calibri"/>
                <a:ea typeface="Calibri"/>
                <a:cs typeface="Calibri"/>
                <a:sym typeface="Calibri"/>
              </a:defRPr>
            </a:pPr>
            <a:r>
              <a:t>Chooses a tool and fills in the input</a:t>
            </a:r>
          </a:p>
          <a:p>
            <a:pPr defTabSz="914400">
              <a:lnSpc>
                <a:spcPct val="100000"/>
              </a:lnSpc>
              <a:buSzPct val="100000"/>
              <a:buFont typeface="Arial"/>
              <a:buChar char="•"/>
              <a:defRPr sz="1200">
                <a:latin typeface="Calibri"/>
                <a:ea typeface="Calibri"/>
                <a:cs typeface="Calibri"/>
                <a:sym typeface="Calibri"/>
              </a:defRPr>
            </a:pPr>
            <a:r>
              <a:t>Executes the tool</a:t>
            </a:r>
          </a:p>
          <a:p>
            <a:pPr defTabSz="914400">
              <a:lnSpc>
                <a:spcPct val="100000"/>
              </a:lnSpc>
              <a:buSzPct val="100000"/>
              <a:buFont typeface="Arial"/>
              <a:buChar char="•"/>
              <a:defRPr sz="1200">
                <a:latin typeface="Calibri"/>
                <a:ea typeface="Calibri"/>
                <a:cs typeface="Calibri"/>
                <a:sym typeface="Calibri"/>
              </a:defRPr>
            </a:pPr>
            <a:r>
              <a:t>Then observes the result and decides what to do next</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is how we go from language to </a:t>
            </a:r>
            <a:r>
              <a:rPr b="1"/>
              <a:t>real-world action</a:t>
            </a:r>
            <a:r>
              <a:t> — and tools make that possible.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However, without a standard like MCP, every single agentic framework - Langchain, Langgraph, Crew.AI, Autogen, AutoGPT, Pydanic, OpenAI SDK, Langflow, Watsonx Orchestrate, etc. or any of the Coding tools like Claude Code, Visual Studio Code – Copilot, Cline, Continue, etc. would need their own specific definition / code to access a tool!</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MCP simplifies that, it's the 'Container' of AI tools – while MCP Gateway is the "Kubernetes" for MCP!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MCP — or Model Context Protocol — was introduced by Anthropic in November 2024 to address exactly the challenges we just talked about.</a:t>
            </a:r>
          </a:p>
          <a:p>
            <a:pPr defTabSz="914400">
              <a:lnSpc>
                <a:spcPct val="100000"/>
              </a:lnSpc>
              <a:defRPr sz="1200">
                <a:latin typeface="Calibri"/>
                <a:ea typeface="Calibri"/>
                <a:cs typeface="Calibri"/>
                <a:sym typeface="Calibri"/>
              </a:defRPr>
            </a:pPr>
            <a:r>
              <a:t>It’s an open protocol that standardizes how AI agents discover, connect to, and call tools — across frameworks, vendors, and platforms.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Think of it like </a:t>
            </a:r>
            <a:r>
              <a:rPr b="1"/>
              <a:t>USB-C for AI tools</a:t>
            </a:r>
            <a:r>
              <a:t>. It defines a consistent format for how tools are listed, how input is passed, and how results are returned.</a:t>
            </a:r>
          </a:p>
          <a:p>
            <a:pPr defTabSz="914400">
              <a:lnSpc>
                <a:spcPct val="100000"/>
              </a:lnSpc>
              <a:defRPr sz="1200">
                <a:latin typeface="Calibri"/>
                <a:ea typeface="Calibri"/>
                <a:cs typeface="Calibri"/>
                <a:sym typeface="Calibri"/>
              </a:defRPr>
            </a:pPr>
            <a:r>
              <a:t>It’s already </a:t>
            </a:r>
            <a:r>
              <a:rPr b="1"/>
              <a:t>widely adopted</a:t>
            </a:r>
            <a:r>
              <a:t>: over 15,000 community servers have been built, and companies like IBM, Microsoft, Google, OpenAI, AWS, and Salesforce are all using or supporting MCP.</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MCP separates responsibilities into three roles:</a:t>
            </a:r>
          </a:p>
          <a:p>
            <a:pPr defTabSz="914400">
              <a:lnSpc>
                <a:spcPct val="100000"/>
              </a:lnSpc>
              <a:buSzPct val="100000"/>
              <a:buFont typeface="Arial"/>
              <a:buChar char="•"/>
              <a:defRPr sz="1200" b="1">
                <a:latin typeface="Calibri"/>
                <a:ea typeface="Calibri"/>
                <a:cs typeface="Calibri"/>
                <a:sym typeface="Calibri"/>
              </a:defRPr>
            </a:pPr>
            <a:r>
              <a:t>MCP Hosts</a:t>
            </a:r>
            <a:r>
              <a:rPr b="0"/>
              <a:t> are environments like IDEs or agent platforms — they run the client and coordinate the experience.</a:t>
            </a:r>
          </a:p>
          <a:p>
            <a:pPr defTabSz="914400">
              <a:lnSpc>
                <a:spcPct val="100000"/>
              </a:lnSpc>
              <a:buSzPct val="100000"/>
              <a:buFont typeface="Arial"/>
              <a:buChar char="•"/>
              <a:defRPr sz="1200" b="1">
                <a:latin typeface="Calibri"/>
                <a:ea typeface="Calibri"/>
                <a:cs typeface="Calibri"/>
                <a:sym typeface="Calibri"/>
              </a:defRPr>
            </a:pPr>
            <a:r>
              <a:t>MCP Clients</a:t>
            </a:r>
            <a:r>
              <a:rPr b="0"/>
              <a:t> maintain connections to tool servers and issue requests.</a:t>
            </a:r>
          </a:p>
          <a:p>
            <a:pPr defTabSz="914400">
              <a:lnSpc>
                <a:spcPct val="100000"/>
              </a:lnSpc>
              <a:buSzPct val="100000"/>
              <a:buFont typeface="Arial"/>
              <a:buChar char="•"/>
              <a:defRPr sz="1200">
                <a:latin typeface="Calibri"/>
                <a:ea typeface="Calibri"/>
                <a:cs typeface="Calibri"/>
                <a:sym typeface="Calibri"/>
              </a:defRPr>
            </a:pPr>
            <a:r>
              <a:t>And </a:t>
            </a:r>
            <a:r>
              <a:rPr b="1"/>
              <a:t>MCP Servers</a:t>
            </a:r>
            <a:r>
              <a:t> expose tools, wrapping APIs like Google Search, Jira, GitHub, or internal systems.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The standard is still evolving — adding better security, user context handling, and more powerful interaction patterns — but the ecosystem is already strong, and growing fast.</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Many tools only implement a partial or older spec, and there are a many gaps in HA, security, authentication, authorization, observability, etc. restricting Enterprise usage.</a:t>
            </a:r>
          </a:p>
          <a:p>
            <a:pPr defTabSz="914400">
              <a:lnSpc>
                <a:spcPct val="100000"/>
              </a:lnSpc>
              <a:defRPr sz="1200">
                <a:latin typeface="Calibri"/>
                <a:ea typeface="Calibri"/>
                <a:cs typeface="Calibri"/>
                <a:sym typeface="Calibri"/>
              </a:defRPr>
            </a:pPr>
            <a:endParaRPr/>
          </a:p>
          <a:p>
            <a:pPr defTabSz="914400">
              <a:lnSpc>
                <a:spcPct val="100000"/>
              </a:lnSpc>
              <a:defRPr sz="1200" b="1">
                <a:solidFill>
                  <a:srgbClr val="7030A0"/>
                </a:solidFill>
                <a:latin typeface="Calibri"/>
                <a:ea typeface="Calibri"/>
                <a:cs typeface="Calibri"/>
                <a:sym typeface="Calibri"/>
              </a:defRPr>
            </a:pPr>
            <a:r>
              <a:t>MCP Gateway aims to address all these gaps and provide the "Kubernetes of MCP" solution.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MCP Gateway is to MCP what Kubernetes is to Docker: a way to manage and orchestrate MCP Tools, at scale, in the enterprise.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Tools are meant to be small, focused pieces of functionality — like search, summarization, or sending an email. But building them today is harder than it should be.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1. First, the ecosystem is </a:t>
            </a:r>
            <a:r>
              <a:rPr b="1"/>
              <a:t>fragmented</a:t>
            </a:r>
            <a:r>
              <a:t>. Most tools are built for a specific framework — like LangChain or Autogen — which makes it hard to reuse them across systems.</a:t>
            </a:r>
          </a:p>
          <a:p>
            <a:pPr defTabSz="914400">
              <a:lnSpc>
                <a:spcPct val="100000"/>
              </a:lnSpc>
              <a:defRPr sz="1200">
                <a:latin typeface="Calibri"/>
                <a:ea typeface="Calibri"/>
                <a:cs typeface="Calibri"/>
                <a:sym typeface="Calibri"/>
              </a:defRPr>
            </a:pPr>
            <a:r>
              <a:t>2. There’s also a </a:t>
            </a:r>
            <a:r>
              <a:rPr b="1"/>
              <a:t>lack of standardization</a:t>
            </a:r>
            <a:r>
              <a:t>. Tools may define their inputs and outputs differently, use different schemas, or rely on custom prompt formats. That leads to confusion and duplicated effort.</a:t>
            </a:r>
          </a:p>
          <a:p>
            <a:pPr defTabSz="914400">
              <a:lnSpc>
                <a:spcPct val="100000"/>
              </a:lnSpc>
              <a:defRPr sz="1200">
                <a:latin typeface="Calibri"/>
                <a:ea typeface="Calibri"/>
                <a:cs typeface="Calibri"/>
                <a:sym typeface="Calibri"/>
              </a:defRPr>
            </a:pPr>
            <a:r>
              <a:t>3. Many tools run </a:t>
            </a:r>
            <a:r>
              <a:rPr b="1"/>
              <a:t>locally</a:t>
            </a:r>
            <a:r>
              <a:t>, right inside the agent’s process, instead of as independent, scalable services. That limits how we can share and scale them.</a:t>
            </a:r>
          </a:p>
          <a:p>
            <a:pPr defTabSz="914400">
              <a:lnSpc>
                <a:spcPct val="100000"/>
              </a:lnSpc>
              <a:defRPr sz="1200">
                <a:latin typeface="Calibri"/>
                <a:ea typeface="Calibri"/>
                <a:cs typeface="Calibri"/>
                <a:sym typeface="Calibri"/>
              </a:defRPr>
            </a:pPr>
            <a:r>
              <a:t>4. And finally, there’s </a:t>
            </a:r>
            <a:r>
              <a:rPr b="1"/>
              <a:t>no shared registry</a:t>
            </a:r>
            <a:r>
              <a:t>. No easy way to find tools, publish them, or reuse them across teams — everyone builds in silos.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The result? High friction, duplicated code, and tools that don’t interoperate across frameworks. This is the gap that MCP is designed to solve.</a:t>
            </a:r>
          </a:p>
          <a:p>
            <a:pPr defTabSz="914400">
              <a:lnSpc>
                <a:spcPct val="100000"/>
              </a:lnSpc>
              <a:defRPr sz="1200">
                <a:latin typeface="Calibri"/>
                <a:ea typeface="Calibri"/>
                <a:cs typeface="Calibri"/>
                <a:sym typeface="Calibri"/>
              </a:defRP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Think of the Gateway as the </a:t>
            </a:r>
            <a:r>
              <a:rPr i="1"/>
              <a:t>traffic-cop</a:t>
            </a:r>
            <a:r>
              <a:t> and </a:t>
            </a:r>
            <a:r>
              <a:rPr i="1"/>
              <a:t>smart-proxy </a:t>
            </a:r>
            <a:r>
              <a:t>between every MCP client (VS Code, Crewai, CLI, watsonx Orchestrate etc.) and every MCP server.</a:t>
            </a:r>
          </a:p>
          <a:p>
            <a:pPr defTabSz="914400">
              <a:lnSpc>
                <a:spcPct val="100000"/>
              </a:lnSpc>
              <a:defRPr sz="1200">
                <a:latin typeface="Calibri"/>
                <a:ea typeface="Calibri"/>
                <a:cs typeface="Calibri"/>
                <a:sym typeface="Calibri"/>
              </a:defRPr>
            </a:pPr>
            <a:endParaRPr/>
          </a:p>
          <a:p>
            <a:pPr defTabSz="914400">
              <a:lnSpc>
                <a:spcPct val="100000"/>
              </a:lnSpc>
              <a:defRPr sz="1200" b="1">
                <a:latin typeface="Calibri"/>
                <a:ea typeface="Calibri"/>
                <a:cs typeface="Calibri"/>
                <a:sym typeface="Calibri"/>
              </a:defRPr>
            </a:pPr>
            <a:r>
              <a:t>Registry &amp; discovery:</a:t>
            </a:r>
            <a:r>
              <a:rPr b="0"/>
              <a:t> it keeps a catalog of available servers/tools so clients can find them with one call.</a:t>
            </a:r>
          </a:p>
          <a:p>
            <a:pPr defTabSz="914400">
              <a:lnSpc>
                <a:spcPct val="100000"/>
              </a:lnSpc>
              <a:defRPr sz="1200" b="1">
                <a:latin typeface="Calibri"/>
                <a:ea typeface="Calibri"/>
                <a:cs typeface="Calibri"/>
                <a:sym typeface="Calibri"/>
              </a:defRPr>
            </a:pPr>
            <a:r>
              <a:t>Security guard-rails:</a:t>
            </a:r>
            <a:r>
              <a:rPr b="0"/>
              <a:t> handles authentication and authorization centrally—no more embedding secrets in each server.</a:t>
            </a:r>
          </a:p>
          <a:p>
            <a:pPr defTabSz="914400">
              <a:lnSpc>
                <a:spcPct val="100000"/>
              </a:lnSpc>
              <a:defRPr sz="1200" b="1">
                <a:latin typeface="Calibri"/>
                <a:ea typeface="Calibri"/>
                <a:cs typeface="Calibri"/>
                <a:sym typeface="Calibri"/>
              </a:defRPr>
            </a:pPr>
            <a:r>
              <a:t>Protocol translator:</a:t>
            </a:r>
            <a:r>
              <a:rPr b="0"/>
              <a:t> converts between stdio, SSE, streamable HTTP, JSON-RPC, and REST so mismatched clients/servers still talk smoothly.</a:t>
            </a:r>
          </a:p>
          <a:p>
            <a:pPr defTabSz="914400">
              <a:lnSpc>
                <a:spcPct val="100000"/>
              </a:lnSpc>
              <a:defRPr sz="1200" b="1">
                <a:latin typeface="Calibri"/>
                <a:ea typeface="Calibri"/>
                <a:cs typeface="Calibri"/>
                <a:sym typeface="Calibri"/>
              </a:defRPr>
            </a:pPr>
            <a:r>
              <a:t>Enterprise plumbing:</a:t>
            </a:r>
            <a:r>
              <a:rPr b="0"/>
              <a:t> adds observability, rate-limiting, health-checks, and high-availability routing—things individual servers usually lack.</a:t>
            </a:r>
          </a:p>
          <a:p>
            <a:pPr defTabSz="914400">
              <a:lnSpc>
                <a:spcPct val="100000"/>
              </a:lnSpc>
              <a:defRPr sz="1200" b="1">
                <a:latin typeface="Calibri"/>
                <a:ea typeface="Calibri"/>
                <a:cs typeface="Calibri"/>
                <a:sym typeface="Calibri"/>
              </a:defRPr>
            </a:pPr>
            <a:r>
              <a:t>Virtual servers:</a:t>
            </a:r>
            <a:r>
              <a:rPr b="0"/>
              <a:t> lets us host multiple logical servers behind one endpoint, simplifying network rules.</a:t>
            </a:r>
          </a:p>
          <a:p>
            <a:pPr defTabSz="914400">
              <a:lnSpc>
                <a:spcPct val="100000"/>
              </a:lnSpc>
              <a:defRPr sz="1200" b="1">
                <a:latin typeface="Calibri"/>
                <a:ea typeface="Calibri"/>
                <a:cs typeface="Calibri"/>
                <a:sym typeface="Calibri"/>
              </a:defRPr>
            </a:pPr>
            <a:r>
              <a:t>Bottom line: </a:t>
            </a:r>
            <a:r>
              <a:rPr b="0"/>
              <a:t>a single, secure, managed doorway that operationalizes MCP for both on-prem and external APIs, giving devs convenience and ops teams control.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lnSpc>
                <a:spcPct val="100000"/>
              </a:lnSpc>
              <a:defRPr sz="1200">
                <a:latin typeface="Aptos"/>
                <a:ea typeface="Aptos"/>
                <a:cs typeface="Aptos"/>
                <a:sym typeface="Aptos"/>
              </a:defRPr>
            </a:pPr>
            <a:r>
              <a:t>KEY POINTS:</a:t>
            </a:r>
          </a:p>
          <a:p>
            <a:pPr defTabSz="914400">
              <a:lnSpc>
                <a:spcPct val="100000"/>
              </a:lnSpc>
              <a:defRPr sz="1200">
                <a:latin typeface="Aptos"/>
                <a:ea typeface="Aptos"/>
                <a:cs typeface="Aptos"/>
                <a:sym typeface="Aptos"/>
              </a:defRPr>
            </a:pPr>
            <a:endParaRPr/>
          </a:p>
          <a:p>
            <a:pPr marL="228600" indent="-228600" defTabSz="914400">
              <a:lnSpc>
                <a:spcPct val="100000"/>
              </a:lnSpc>
              <a:buSzPct val="100000"/>
              <a:buAutoNum type="arabicPeriod"/>
              <a:defRPr sz="1200">
                <a:latin typeface="Aptos"/>
                <a:ea typeface="Aptos"/>
                <a:cs typeface="Aptos"/>
                <a:sym typeface="Aptos"/>
              </a:defRPr>
            </a:pPr>
            <a:r>
              <a:t>Almost everyone has heard about the major disruption to the leadership of OpenAI that happened at the end of 2023, where Sam Altman was removed as the CEO, then Satya Nadella announced that Sam would join Microsoft, and then he reinstated as CEO at OpenAI. But many do not know that a contributing factor to the chaos is that OpenAI was launched back in 2015 as a NONPROFIT ORGANIZATION which pledged to share all its findings publicly due to safety and existential risk concerns. They formed a FORPROFIT subsidiary so they could become proprietary and signed a contract with Microsoft.</a:t>
            </a:r>
          </a:p>
          <a:p>
            <a:pPr marL="228600" indent="-228600" defTabSz="914400">
              <a:lnSpc>
                <a:spcPct val="100000"/>
              </a:lnSpc>
              <a:buSzPct val="100000"/>
              <a:buAutoNum type="arabicPeriod"/>
              <a:defRPr sz="1200">
                <a:latin typeface="Aptos"/>
                <a:ea typeface="Aptos"/>
                <a:cs typeface="Aptos"/>
                <a:sym typeface="Aptos"/>
              </a:defRPr>
            </a:pPr>
            <a:endParaRPr/>
          </a:p>
          <a:p>
            <a:pPr marL="228600" indent="-228600" defTabSz="914400">
              <a:lnSpc>
                <a:spcPct val="100000"/>
              </a:lnSpc>
              <a:buSzPct val="100000"/>
              <a:buAutoNum type="arabicPeriod" startAt="2"/>
              <a:defRPr sz="1200">
                <a:latin typeface="Aptos"/>
                <a:ea typeface="Aptos"/>
                <a:cs typeface="Aptos"/>
                <a:sym typeface="Aptos"/>
              </a:defRPr>
            </a:pPr>
            <a:r>
              <a:t>In mid-2023, OpenAI, Anthropic, Google and Microsoft formed a lobbying group called the Frontier Model Forum with membership criteria that greatly restricted who could join their ‘club’ and was making the argument that they would collaborate amongst themselves on safe and responsible AI development. A move that caused broad concern across the industry.</a:t>
            </a:r>
          </a:p>
          <a:p>
            <a:pPr marL="228600" indent="-228600" defTabSz="914400">
              <a:lnSpc>
                <a:spcPct val="100000"/>
              </a:lnSpc>
              <a:buSzPct val="100000"/>
              <a:buAutoNum type="arabicPeriod" startAt="2"/>
              <a:defRPr sz="1200">
                <a:latin typeface="Aptos"/>
                <a:ea typeface="Aptos"/>
                <a:cs typeface="Aptos"/>
                <a:sym typeface="Aptos"/>
              </a:defRPr>
            </a:pPr>
            <a:endParaRPr/>
          </a:p>
          <a:p>
            <a:pPr marL="228600" indent="-228600" defTabSz="914400">
              <a:lnSpc>
                <a:spcPct val="100000"/>
              </a:lnSpc>
              <a:buSzPct val="100000"/>
              <a:buAutoNum type="arabicPeriod" startAt="3"/>
              <a:defRPr sz="1200">
                <a:latin typeface="Aptos"/>
                <a:ea typeface="Aptos"/>
                <a:cs typeface="Aptos"/>
                <a:sym typeface="Aptos"/>
              </a:defRPr>
            </a:pPr>
            <a:r>
              <a:t>This is why over 50 organization  including IBM, Meta, Harvard, The Linux Foundation, NASA, Intel and others came together in December to announce the formation of the AI Alliance - focused on fostering an open community and enabling developers and researchers to accelerate responsible innovation in AI while ensuring scientific rigor, trust, safety, security, diversity and economic competitiveness.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lvl1pPr marL="228600" defTabSz="914400">
              <a:lnSpc>
                <a:spcPct val="110000"/>
              </a:lnSpc>
              <a:defRPr sz="1600">
                <a:latin typeface="IBM Plex Sans"/>
                <a:ea typeface="IBM Plex Sans"/>
                <a:cs typeface="IBM Plex Sans"/>
                <a:sym typeface="IBM Plex Sans"/>
              </a:defRPr>
            </a:lvl1pPr>
          </a:lstStyle>
          <a:p>
            <a:r>
              <a:t>Map © 2023-2024, The AI Alliance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0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0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11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1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2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2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3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3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4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4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5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576072" y="576072"/>
            <a:ext cx="4949826" cy="1527048"/>
          </a:xfrm>
          <a:prstGeom prst="rect">
            <a:avLst/>
          </a:prstGeom>
        </p:spPr>
        <p:txBody>
          <a:bodyPr lIns="0" tIns="0" rIns="0" bIns="0"/>
          <a:lstStyle>
            <a:lvl1pPr defTabSz="914400">
              <a:lnSpc>
                <a:spcPct val="110000"/>
              </a:lnSpc>
              <a:defRPr sz="2800" b="0" spc="0">
                <a:latin typeface="IBM Plex Sans"/>
                <a:ea typeface="IBM Plex Sans"/>
                <a:cs typeface="IBM Plex Sans"/>
                <a:sym typeface="IBM Plex Sans"/>
              </a:defRPr>
            </a:lvl1pPr>
          </a:lstStyle>
          <a:p>
            <a:r>
              <a:t>Title Text</a:t>
            </a:r>
          </a:p>
        </p:txBody>
      </p:sp>
      <p:sp>
        <p:nvSpPr>
          <p:cNvPr id="170" name="Slide Number"/>
          <p:cNvSpPr txBox="1">
            <a:spLocks noGrp="1"/>
          </p:cNvSpPr>
          <p:nvPr>
            <p:ph type="sldNum" sz="quarter" idx="2"/>
          </p:nvPr>
        </p:nvSpPr>
        <p:spPr>
          <a:xfrm>
            <a:off x="23555959" y="12934948"/>
            <a:ext cx="256541" cy="254001"/>
          </a:xfrm>
          <a:prstGeom prst="rect">
            <a:avLst/>
          </a:prstGeom>
        </p:spPr>
        <p:txBody>
          <a:bodyPr lIns="0" tIns="0" rIns="0" bIns="0" anchor="ctr"/>
          <a:lstStyle>
            <a:lvl1pPr algn="r" defTabSz="914400">
              <a:defRPr sz="16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ata, 2 callouts, horizontal">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574675" y="402336"/>
            <a:ext cx="4949825" cy="5335588"/>
          </a:xfrm>
          <a:prstGeom prst="rect">
            <a:avLst/>
          </a:prstGeom>
        </p:spPr>
        <p:txBody>
          <a:bodyPr lIns="0" tIns="0" rIns="0" bIns="0"/>
          <a:lstStyle>
            <a:lvl1pPr defTabSz="914400">
              <a:lnSpc>
                <a:spcPct val="100000"/>
              </a:lnSpc>
              <a:defRPr sz="8600" b="0" spc="0">
                <a:solidFill>
                  <a:srgbClr val="0F62FE"/>
                </a:solidFill>
                <a:latin typeface="IBM Plex Sans"/>
                <a:ea typeface="IBM Plex Sans"/>
                <a:cs typeface="IBM Plex Sans"/>
                <a:sym typeface="IBM Plex Sans"/>
              </a:defRPr>
            </a:lvl1pPr>
          </a:lstStyle>
          <a:p>
            <a:r>
              <a:t>Title Text</a:t>
            </a:r>
          </a:p>
        </p:txBody>
      </p:sp>
      <p:sp>
        <p:nvSpPr>
          <p:cNvPr id="178" name="Body Level One…"/>
          <p:cNvSpPr txBox="1">
            <a:spLocks noGrp="1"/>
          </p:cNvSpPr>
          <p:nvPr>
            <p:ph type="body" sz="quarter" idx="1"/>
          </p:nvPr>
        </p:nvSpPr>
        <p:spPr>
          <a:xfrm>
            <a:off x="6667500" y="402336"/>
            <a:ext cx="11049000" cy="5335588"/>
          </a:xfrm>
          <a:prstGeom prst="rect">
            <a:avLst/>
          </a:prstGeom>
        </p:spPr>
        <p:txBody>
          <a:bodyPr lIns="0" tIns="0" rIns="0" bIns="0"/>
          <a:lstStyle>
            <a:lvl1pPr marL="228600" indent="0" defTabSz="914400">
              <a:lnSpc>
                <a:spcPct val="100000"/>
              </a:lnSpc>
              <a:spcBef>
                <a:spcPts val="0"/>
              </a:spcBef>
              <a:buSzTx/>
              <a:buNone/>
              <a:defRPr sz="8600">
                <a:latin typeface="IBM Plex Sans"/>
                <a:ea typeface="IBM Plex Sans"/>
                <a:cs typeface="IBM Plex Sans"/>
                <a:sym typeface="IBM Plex Sans"/>
              </a:defRPr>
            </a:lvl1pPr>
            <a:lvl2pPr marL="914400" indent="-774700" defTabSz="914400">
              <a:lnSpc>
                <a:spcPct val="100000"/>
              </a:lnSpc>
              <a:spcBef>
                <a:spcPts val="0"/>
              </a:spcBef>
              <a:buSzPts val="8600"/>
              <a:buChar char="–"/>
              <a:defRPr sz="8600">
                <a:latin typeface="IBM Plex Sans"/>
                <a:ea typeface="IBM Plex Sans"/>
                <a:cs typeface="IBM Plex Sans"/>
                <a:sym typeface="IBM Plex Sans"/>
              </a:defRPr>
            </a:lvl2pPr>
            <a:lvl3pPr marL="1371600" indent="-774700" defTabSz="914400">
              <a:lnSpc>
                <a:spcPct val="100000"/>
              </a:lnSpc>
              <a:spcBef>
                <a:spcPts val="0"/>
              </a:spcBef>
              <a:buSzPts val="8600"/>
              <a:defRPr sz="8600">
                <a:latin typeface="IBM Plex Sans"/>
                <a:ea typeface="IBM Plex Sans"/>
                <a:cs typeface="IBM Plex Sans"/>
                <a:sym typeface="IBM Plex Sans"/>
              </a:defRPr>
            </a:lvl3pPr>
            <a:lvl4pPr marL="1828800" indent="-774700" defTabSz="914400">
              <a:lnSpc>
                <a:spcPct val="100000"/>
              </a:lnSpc>
              <a:spcBef>
                <a:spcPts val="0"/>
              </a:spcBef>
              <a:buSzPts val="8600"/>
              <a:buChar char="–"/>
              <a:defRPr sz="8600">
                <a:latin typeface="IBM Plex Sans"/>
                <a:ea typeface="IBM Plex Sans"/>
                <a:cs typeface="IBM Plex Sans"/>
                <a:sym typeface="IBM Plex Sans"/>
              </a:defRPr>
            </a:lvl4pPr>
            <a:lvl5pPr marL="2286000" indent="-774700" defTabSz="914400">
              <a:lnSpc>
                <a:spcPct val="100000"/>
              </a:lnSpc>
              <a:spcBef>
                <a:spcPts val="0"/>
              </a:spcBef>
              <a:buSzPts val="8600"/>
              <a:defRPr sz="86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23555959" y="12934948"/>
            <a:ext cx="256541" cy="254001"/>
          </a:xfrm>
          <a:prstGeom prst="rect">
            <a:avLst/>
          </a:prstGeom>
        </p:spPr>
        <p:txBody>
          <a:bodyPr lIns="0" tIns="0" rIns="0" bIns="0" anchor="ctr"/>
          <a:lstStyle>
            <a:lvl1pPr algn="r" defTabSz="914400">
              <a:defRPr sz="16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_2">
    <p:bg>
      <p:bgPr>
        <a:solidFill>
          <a:srgbClr val="161616"/>
        </a:solidFill>
        <a:effectLst/>
      </p:bgPr>
    </p:bg>
    <p:spTree>
      <p:nvGrpSpPr>
        <p:cNvPr id="1" name=""/>
        <p:cNvGrpSpPr/>
        <p:nvPr/>
      </p:nvGrpSpPr>
      <p:grpSpPr>
        <a:xfrm>
          <a:off x="0" y="0"/>
          <a:ext cx="0" cy="0"/>
          <a:chOff x="0" y="0"/>
          <a:chExt cx="0" cy="0"/>
        </a:xfrm>
      </p:grpSpPr>
      <p:sp>
        <p:nvSpPr>
          <p:cNvPr id="186" name="Google Shape;13;p2"/>
          <p:cNvSpPr/>
          <p:nvPr/>
        </p:nvSpPr>
        <p:spPr>
          <a:xfrm>
            <a:off x="3878415" y="-10784514"/>
            <a:ext cx="28954045" cy="28954045"/>
          </a:xfrm>
          <a:prstGeom prst="rect">
            <a:avLst/>
          </a:prstGeom>
          <a:blipFill>
            <a:blip r:embed="rId2"/>
            <a:stretch>
              <a:fillRect/>
            </a:stretch>
          </a:blipFill>
          <a:ln w="12700">
            <a:miter lim="400000"/>
          </a:ln>
        </p:spPr>
        <p:txBody>
          <a:bodyPr lIns="0" tIns="0" rIns="0" bIns="0"/>
          <a:lstStyle/>
          <a:p>
            <a:pPr defTabSz="1828800">
              <a:lnSpc>
                <a:spcPct val="100000"/>
              </a:lnSpc>
              <a:spcBef>
                <a:spcPts val="0"/>
              </a:spcBef>
              <a:defRPr sz="2800">
                <a:latin typeface="Arial"/>
                <a:ea typeface="Arial"/>
                <a:cs typeface="Arial"/>
                <a:sym typeface="Arial"/>
              </a:defRPr>
            </a:pPr>
            <a:endParaRPr/>
          </a:p>
        </p:txBody>
      </p:sp>
      <p:sp>
        <p:nvSpPr>
          <p:cNvPr id="187" name="Body Level One…"/>
          <p:cNvSpPr txBox="1">
            <a:spLocks noGrp="1"/>
          </p:cNvSpPr>
          <p:nvPr>
            <p:ph type="body" sz="quarter" idx="1"/>
          </p:nvPr>
        </p:nvSpPr>
        <p:spPr>
          <a:xfrm>
            <a:off x="3244250" y="7685099"/>
            <a:ext cx="16302001" cy="2337001"/>
          </a:xfrm>
          <a:prstGeom prst="rect">
            <a:avLst/>
          </a:prstGeom>
        </p:spPr>
        <p:txBody>
          <a:bodyPr lIns="60949" tIns="60949" rIns="60949" bIns="60949"/>
          <a:lstStyle>
            <a:lvl1pPr marL="723900" indent="-628650" defTabSz="1828800">
              <a:lnSpc>
                <a:spcPct val="100000"/>
              </a:lnSpc>
              <a:spcBef>
                <a:spcPts val="800"/>
              </a:spcBef>
              <a:buSzTx/>
              <a:buNone/>
              <a:defRPr sz="4400">
                <a:solidFill>
                  <a:srgbClr val="EEECE1"/>
                </a:solidFill>
                <a:latin typeface="IBM Plex Sans Light"/>
                <a:ea typeface="IBM Plex Sans Light"/>
                <a:cs typeface="IBM Plex Sans Light"/>
                <a:sym typeface="IBM Plex Sans Light"/>
              </a:defRPr>
            </a:lvl1pPr>
            <a:lvl2pPr marL="723900" indent="-158750" defTabSz="1828800">
              <a:lnSpc>
                <a:spcPct val="100000"/>
              </a:lnSpc>
              <a:spcBef>
                <a:spcPts val="800"/>
              </a:spcBef>
              <a:buSzTx/>
              <a:buNone/>
              <a:defRPr sz="4400">
                <a:solidFill>
                  <a:srgbClr val="EEECE1"/>
                </a:solidFill>
                <a:latin typeface="IBM Plex Sans Light"/>
                <a:ea typeface="IBM Plex Sans Light"/>
                <a:cs typeface="IBM Plex Sans Light"/>
                <a:sym typeface="IBM Plex Sans Light"/>
              </a:defRPr>
            </a:lvl2pPr>
            <a:lvl3pPr marL="723900" indent="317500" defTabSz="1828800">
              <a:lnSpc>
                <a:spcPct val="100000"/>
              </a:lnSpc>
              <a:spcBef>
                <a:spcPts val="800"/>
              </a:spcBef>
              <a:buSzTx/>
              <a:buNone/>
              <a:defRPr sz="4400">
                <a:solidFill>
                  <a:srgbClr val="EEECE1"/>
                </a:solidFill>
                <a:latin typeface="IBM Plex Sans Light"/>
                <a:ea typeface="IBM Plex Sans Light"/>
                <a:cs typeface="IBM Plex Sans Light"/>
                <a:sym typeface="IBM Plex Sans Light"/>
              </a:defRPr>
            </a:lvl3pPr>
            <a:lvl4pPr marL="723900" indent="793750" defTabSz="1828800">
              <a:lnSpc>
                <a:spcPct val="100000"/>
              </a:lnSpc>
              <a:spcBef>
                <a:spcPts val="800"/>
              </a:spcBef>
              <a:buSzTx/>
              <a:buNone/>
              <a:defRPr sz="4400">
                <a:solidFill>
                  <a:srgbClr val="EEECE1"/>
                </a:solidFill>
                <a:latin typeface="IBM Plex Sans Light"/>
                <a:ea typeface="IBM Plex Sans Light"/>
                <a:cs typeface="IBM Plex Sans Light"/>
                <a:sym typeface="IBM Plex Sans Light"/>
              </a:defRPr>
            </a:lvl4pPr>
            <a:lvl5pPr marL="723900" indent="1250950" defTabSz="1828800">
              <a:lnSpc>
                <a:spcPct val="100000"/>
              </a:lnSpc>
              <a:spcBef>
                <a:spcPts val="800"/>
              </a:spcBef>
              <a:buSzTx/>
              <a:buNone/>
              <a:defRPr sz="4400">
                <a:solidFill>
                  <a:srgbClr val="EEECE1"/>
                </a:solidFill>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188" name="Slide Number"/>
          <p:cNvSpPr txBox="1">
            <a:spLocks noGrp="1"/>
          </p:cNvSpPr>
          <p:nvPr>
            <p:ph type="sldNum" sz="quarter" idx="2"/>
          </p:nvPr>
        </p:nvSpPr>
        <p:spPr>
          <a:xfrm>
            <a:off x="23532936" y="12762359"/>
            <a:ext cx="660926" cy="649491"/>
          </a:xfrm>
          <a:prstGeom prst="rect">
            <a:avLst/>
          </a:prstGeom>
        </p:spPr>
        <p:txBody>
          <a:bodyPr lIns="182849" tIns="182849" rIns="182849" bIns="182849"/>
          <a:lstStyle>
            <a:lvl1pPr defTabSz="1828800">
              <a:defRPr sz="2000">
                <a:solidFill>
                  <a:srgbClr val="F4F4F4"/>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5" name="Title Text"/>
          <p:cNvSpPr txBox="1">
            <a:spLocks noGrp="1"/>
          </p:cNvSpPr>
          <p:nvPr>
            <p:ph type="title"/>
          </p:nvPr>
        </p:nvSpPr>
        <p:spPr>
          <a:xfrm>
            <a:off x="1676400" y="730250"/>
            <a:ext cx="21031200" cy="2651126"/>
          </a:xfrm>
          <a:prstGeom prst="rect">
            <a:avLst/>
          </a:prstGeom>
        </p:spPr>
        <p:txBody>
          <a:bodyPr lIns="91439" tIns="91439" rIns="91439" bIns="91439" anchor="ctr"/>
          <a:lstStyle>
            <a:lvl1pPr defTabSz="1828800">
              <a:lnSpc>
                <a:spcPct val="90000"/>
              </a:lnSpc>
              <a:defRPr sz="8800" b="0" spc="0">
                <a:latin typeface="Aptos Display"/>
                <a:ea typeface="Aptos Display"/>
                <a:cs typeface="Aptos Display"/>
                <a:sym typeface="Aptos Display"/>
              </a:defRPr>
            </a:lvl1pPr>
          </a:lstStyle>
          <a:p>
            <a:r>
              <a:t>Title Text</a:t>
            </a:r>
          </a:p>
        </p:txBody>
      </p:sp>
      <p:sp>
        <p:nvSpPr>
          <p:cNvPr id="196" name="Body Level One…"/>
          <p:cNvSpPr txBox="1">
            <a:spLocks noGrp="1"/>
          </p:cNvSpPr>
          <p:nvPr>
            <p:ph type="body" idx="1"/>
          </p:nvPr>
        </p:nvSpPr>
        <p:spPr>
          <a:xfrm>
            <a:off x="1676400" y="3651250"/>
            <a:ext cx="21031200" cy="8702676"/>
          </a:xfrm>
          <a:prstGeom prst="rect">
            <a:avLst/>
          </a:prstGeom>
        </p:spPr>
        <p:txBody>
          <a:bodyPr lIns="91439" tIns="91439" rIns="91439" bIns="91439"/>
          <a:lstStyle>
            <a:lvl1pPr marL="457200" indent="-457200" defTabSz="1828800">
              <a:spcBef>
                <a:spcPts val="2000"/>
              </a:spcBef>
              <a:buSzPct val="100000"/>
              <a:buFont typeface="Arial"/>
              <a:defRPr sz="5600">
                <a:latin typeface="Aptos"/>
                <a:ea typeface="Aptos"/>
                <a:cs typeface="Aptos"/>
                <a:sym typeface="Aptos"/>
              </a:defRPr>
            </a:lvl1pPr>
            <a:lvl2pPr marL="990600" indent="-533400" defTabSz="1828800">
              <a:spcBef>
                <a:spcPts val="2000"/>
              </a:spcBef>
              <a:buSzPct val="100000"/>
              <a:buFont typeface="Arial"/>
              <a:defRPr sz="5600">
                <a:latin typeface="Aptos"/>
                <a:ea typeface="Aptos"/>
                <a:cs typeface="Aptos"/>
                <a:sym typeface="Aptos"/>
              </a:defRPr>
            </a:lvl2pPr>
            <a:lvl3pPr marL="1554479" indent="-640079" defTabSz="1828800">
              <a:spcBef>
                <a:spcPts val="2000"/>
              </a:spcBef>
              <a:buSzPct val="100000"/>
              <a:buFont typeface="Arial"/>
              <a:defRPr sz="5600">
                <a:latin typeface="Aptos"/>
                <a:ea typeface="Aptos"/>
                <a:cs typeface="Aptos"/>
                <a:sym typeface="Aptos"/>
              </a:defRPr>
            </a:lvl3pPr>
            <a:lvl4pPr marL="2082800" indent="-711200" defTabSz="1828800">
              <a:spcBef>
                <a:spcPts val="2000"/>
              </a:spcBef>
              <a:buSzPct val="100000"/>
              <a:buFont typeface="Arial"/>
              <a:defRPr sz="5600">
                <a:latin typeface="Aptos"/>
                <a:ea typeface="Aptos"/>
                <a:cs typeface="Aptos"/>
                <a:sym typeface="Aptos"/>
              </a:defRPr>
            </a:lvl4pPr>
            <a:lvl5pPr marL="2540000" indent="-711200" defTabSz="1828800">
              <a:spcBef>
                <a:spcPts val="2000"/>
              </a:spcBef>
              <a:buSzPct val="100000"/>
              <a:buFont typeface="Arial"/>
              <a:defRPr sz="5600">
                <a:latin typeface="Aptos"/>
                <a:ea typeface="Aptos"/>
                <a:cs typeface="Aptos"/>
                <a:sym typeface="Aptos"/>
              </a:defRPr>
            </a:lvl5pPr>
          </a:lstStyle>
          <a:p>
            <a:r>
              <a:t>Body Level One</a:t>
            </a:r>
          </a:p>
          <a:p>
            <a:pPr lvl="1"/>
            <a:r>
              <a:t>Body Level Two</a:t>
            </a:r>
          </a:p>
          <a:p>
            <a:pPr lvl="2"/>
            <a:r>
              <a:t>Body Level Three</a:t>
            </a:r>
          </a:p>
          <a:p>
            <a:pPr lvl="3"/>
            <a:r>
              <a:t>Body Level Four</a:t>
            </a:r>
          </a:p>
          <a:p>
            <a:pPr lvl="4"/>
            <a:r>
              <a:t>Body Level Five</a:t>
            </a:r>
          </a:p>
        </p:txBody>
      </p:sp>
      <p:sp>
        <p:nvSpPr>
          <p:cNvPr id="197" name="Slide Number"/>
          <p:cNvSpPr txBox="1">
            <a:spLocks noGrp="1"/>
          </p:cNvSpPr>
          <p:nvPr>
            <p:ph type="sldNum" sz="quarter" idx="2"/>
          </p:nvPr>
        </p:nvSpPr>
        <p:spPr>
          <a:xfrm>
            <a:off x="22172989" y="12802235"/>
            <a:ext cx="534611" cy="551181"/>
          </a:xfrm>
          <a:prstGeom prst="rect">
            <a:avLst/>
          </a:prstGeom>
        </p:spPr>
        <p:txBody>
          <a:bodyPr lIns="91439" tIns="91439" rIns="91439" bIns="91439" anchor="ctr"/>
          <a:lstStyle>
            <a:lvl1pPr algn="r" defTabSz="1828800">
              <a:defRPr sz="2400">
                <a:solidFill>
                  <a:srgbClr val="757575"/>
                </a:solidFill>
                <a:latin typeface="Aptos"/>
                <a:ea typeface="Aptos"/>
                <a:cs typeface="Aptos"/>
                <a:sym typeface="Apto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Section divider">
    <p:spTree>
      <p:nvGrpSpPr>
        <p:cNvPr id="1" name=""/>
        <p:cNvGrpSpPr/>
        <p:nvPr/>
      </p:nvGrpSpPr>
      <p:grpSpPr>
        <a:xfrm>
          <a:off x="0" y="0"/>
          <a:ext cx="0" cy="0"/>
          <a:chOff x="0" y="0"/>
          <a:chExt cx="0" cy="0"/>
        </a:xfrm>
      </p:grpSpPr>
      <p:sp>
        <p:nvSpPr>
          <p:cNvPr id="204" name="Title Text"/>
          <p:cNvSpPr txBox="1">
            <a:spLocks noGrp="1"/>
          </p:cNvSpPr>
          <p:nvPr>
            <p:ph type="title"/>
          </p:nvPr>
        </p:nvSpPr>
        <p:spPr>
          <a:xfrm>
            <a:off x="576003" y="384047"/>
            <a:ext cx="11049152" cy="2859090"/>
          </a:xfrm>
          <a:prstGeom prst="rect">
            <a:avLst/>
          </a:prstGeom>
        </p:spPr>
        <p:txBody>
          <a:bodyPr lIns="0" tIns="0" rIns="0" bIns="0"/>
          <a:lstStyle>
            <a:lvl1pPr defTabSz="2438307">
              <a:lnSpc>
                <a:spcPct val="100000"/>
              </a:lnSpc>
              <a:defRPr sz="6400" b="0" spc="0">
                <a:latin typeface="IBM Plex Sans Light"/>
                <a:ea typeface="IBM Plex Sans Light"/>
                <a:cs typeface="IBM Plex Sans Light"/>
                <a:sym typeface="IBM Plex Sans Light"/>
              </a:defRPr>
            </a:lvl1pPr>
          </a:lstStyle>
          <a:p>
            <a:r>
              <a:t>Title Text</a:t>
            </a:r>
          </a:p>
        </p:txBody>
      </p:sp>
      <p:sp>
        <p:nvSpPr>
          <p:cNvPr id="205" name="Slide Number"/>
          <p:cNvSpPr txBox="1">
            <a:spLocks noGrp="1"/>
          </p:cNvSpPr>
          <p:nvPr>
            <p:ph type="sldNum" sz="quarter" idx="2"/>
          </p:nvPr>
        </p:nvSpPr>
        <p:spPr>
          <a:xfrm>
            <a:off x="23552867" y="12934954"/>
            <a:ext cx="256541" cy="254001"/>
          </a:xfrm>
          <a:prstGeom prst="rect">
            <a:avLst/>
          </a:prstGeom>
        </p:spPr>
        <p:txBody>
          <a:bodyPr lIns="0" tIns="0" rIns="0" bIns="0" anchor="ctr"/>
          <a:lstStyle>
            <a:lvl1pPr algn="r" defTabSz="1828800">
              <a:defRPr sz="16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ata, 3 callouts, vertical">
    <p:spTree>
      <p:nvGrpSpPr>
        <p:cNvPr id="1" name=""/>
        <p:cNvGrpSpPr/>
        <p:nvPr/>
      </p:nvGrpSpPr>
      <p:grpSpPr>
        <a:xfrm>
          <a:off x="0" y="0"/>
          <a:ext cx="0" cy="0"/>
          <a:chOff x="0" y="0"/>
          <a:chExt cx="0" cy="0"/>
        </a:xfrm>
      </p:grpSpPr>
      <p:sp>
        <p:nvSpPr>
          <p:cNvPr id="212" name="Body Level One…"/>
          <p:cNvSpPr txBox="1">
            <a:spLocks noGrp="1"/>
          </p:cNvSpPr>
          <p:nvPr>
            <p:ph type="body" sz="quarter" idx="1" hasCustomPrompt="1"/>
          </p:nvPr>
        </p:nvSpPr>
        <p:spPr>
          <a:xfrm>
            <a:off x="12766606" y="426479"/>
            <a:ext cx="4949183" cy="1906591"/>
          </a:xfrm>
          <a:prstGeom prst="rect">
            <a:avLst/>
          </a:prstGeom>
        </p:spPr>
        <p:txBody>
          <a:bodyPr lIns="0" tIns="0" rIns="0" bIns="0"/>
          <a:lstStyle>
            <a:lvl1pPr marL="0" indent="0" defTabSz="2438307">
              <a:spcBef>
                <a:spcPts val="0"/>
              </a:spcBef>
              <a:buSzTx/>
              <a:buNone/>
              <a:defRPr sz="13000">
                <a:solidFill>
                  <a:srgbClr val="0F62FE"/>
                </a:solidFill>
                <a:latin typeface="IBM Plex Sans Light"/>
                <a:ea typeface="IBM Plex Sans Light"/>
                <a:cs typeface="IBM Plex Sans Light"/>
                <a:sym typeface="IBM Plex Sans Light"/>
              </a:defRPr>
            </a:lvl1pPr>
            <a:lvl2pPr marL="1188683" indent="-1188683" defTabSz="2438307">
              <a:spcBef>
                <a:spcPts val="0"/>
              </a:spcBef>
              <a:buSzPct val="100000"/>
              <a:buChar char="–"/>
              <a:defRPr sz="13000">
                <a:solidFill>
                  <a:srgbClr val="0F62FE"/>
                </a:solidFill>
                <a:latin typeface="IBM Plex Sans Light"/>
                <a:ea typeface="IBM Plex Sans Light"/>
                <a:cs typeface="IBM Plex Sans Light"/>
                <a:sym typeface="IBM Plex Sans Light"/>
              </a:defRPr>
            </a:lvl2pPr>
            <a:lvl3pPr marL="1353268" indent="-1188683" defTabSz="2438307">
              <a:spcBef>
                <a:spcPts val="0"/>
              </a:spcBef>
              <a:buSzPct val="100000"/>
              <a:defRPr sz="13000">
                <a:solidFill>
                  <a:srgbClr val="0F62FE"/>
                </a:solidFill>
                <a:latin typeface="IBM Plex Sans Light"/>
                <a:ea typeface="IBM Plex Sans Light"/>
                <a:cs typeface="IBM Plex Sans Light"/>
                <a:sym typeface="IBM Plex Sans Light"/>
              </a:defRPr>
            </a:lvl3pPr>
            <a:lvl4pPr marL="1517854" indent="-1188683" defTabSz="2438307">
              <a:spcBef>
                <a:spcPts val="0"/>
              </a:spcBef>
              <a:buSzPct val="100000"/>
              <a:buChar char="–"/>
              <a:defRPr sz="13000">
                <a:solidFill>
                  <a:srgbClr val="0F62FE"/>
                </a:solidFill>
                <a:latin typeface="IBM Plex Sans Light"/>
                <a:ea typeface="IBM Plex Sans Light"/>
                <a:cs typeface="IBM Plex Sans Light"/>
                <a:sym typeface="IBM Plex Sans Light"/>
              </a:defRPr>
            </a:lvl4pPr>
            <a:lvl5pPr marL="1993828" indent="-1650942" defTabSz="2438307">
              <a:spcBef>
                <a:spcPts val="0"/>
              </a:spcBef>
              <a:buSzPct val="100000"/>
              <a:defRPr sz="13000">
                <a:solidFill>
                  <a:srgbClr val="0F62FE"/>
                </a:solidFill>
                <a:latin typeface="IBM Plex Sans Light"/>
                <a:ea typeface="IBM Plex Sans Light"/>
                <a:cs typeface="IBM Plex Sans Light"/>
                <a:sym typeface="IBM Plex Sans Light"/>
              </a:defRPr>
            </a:lvl5pPr>
          </a:lstStyle>
          <a:p>
            <a:r>
              <a:t>00%</a:t>
            </a:r>
          </a:p>
          <a:p>
            <a:pPr lvl="1"/>
            <a:endParaRPr/>
          </a:p>
          <a:p>
            <a:pPr lvl="2"/>
            <a:endParaRPr/>
          </a:p>
          <a:p>
            <a:pPr lvl="3"/>
            <a:endParaRPr/>
          </a:p>
          <a:p>
            <a:pPr lvl="4"/>
            <a:endParaRPr/>
          </a:p>
        </p:txBody>
      </p:sp>
      <p:sp>
        <p:nvSpPr>
          <p:cNvPr id="213" name="Text Placeholder 19"/>
          <p:cNvSpPr>
            <a:spLocks noGrp="1"/>
          </p:cNvSpPr>
          <p:nvPr>
            <p:ph type="body" sz="quarter" idx="21" hasCustomPrompt="1"/>
          </p:nvPr>
        </p:nvSpPr>
        <p:spPr>
          <a:xfrm>
            <a:off x="18857052" y="429651"/>
            <a:ext cx="4949183" cy="1903416"/>
          </a:xfrm>
          <a:prstGeom prst="rect">
            <a:avLst/>
          </a:prstGeom>
        </p:spPr>
        <p:txBody>
          <a:bodyPr lIns="0" tIns="0" rIns="0" bIns="0"/>
          <a:lstStyle>
            <a:lvl1pPr marL="0" indent="0" defTabSz="2145711">
              <a:spcBef>
                <a:spcPts val="0"/>
              </a:spcBef>
              <a:buSzTx/>
              <a:buNone/>
              <a:defRPr sz="11440">
                <a:solidFill>
                  <a:srgbClr val="0F62FE"/>
                </a:solidFill>
                <a:latin typeface="IBM Plex Sans Light"/>
                <a:ea typeface="IBM Plex Sans Light"/>
                <a:cs typeface="IBM Plex Sans Light"/>
                <a:sym typeface="IBM Plex Sans Light"/>
              </a:defRPr>
            </a:lvl1pPr>
          </a:lstStyle>
          <a:p>
            <a:r>
              <a:t>00%</a:t>
            </a:r>
          </a:p>
        </p:txBody>
      </p:sp>
      <p:sp>
        <p:nvSpPr>
          <p:cNvPr id="214" name="Text Placeholder 15"/>
          <p:cNvSpPr>
            <a:spLocks noGrp="1"/>
          </p:cNvSpPr>
          <p:nvPr>
            <p:ph type="body" sz="quarter" idx="22" hasCustomPrompt="1"/>
          </p:nvPr>
        </p:nvSpPr>
        <p:spPr>
          <a:xfrm>
            <a:off x="6666631" y="429772"/>
            <a:ext cx="4950769" cy="1907913"/>
          </a:xfrm>
          <a:prstGeom prst="rect">
            <a:avLst/>
          </a:prstGeom>
        </p:spPr>
        <p:txBody>
          <a:bodyPr lIns="0" tIns="0" rIns="0" bIns="0"/>
          <a:lstStyle>
            <a:lvl1pPr marL="0" indent="0" defTabSz="2145711">
              <a:spcBef>
                <a:spcPts val="0"/>
              </a:spcBef>
              <a:buSzTx/>
              <a:buNone/>
              <a:defRPr sz="11440">
                <a:solidFill>
                  <a:srgbClr val="0F62FE"/>
                </a:solidFill>
                <a:latin typeface="IBM Plex Sans Light"/>
                <a:ea typeface="IBM Plex Sans Light"/>
                <a:cs typeface="IBM Plex Sans Light"/>
                <a:sym typeface="IBM Plex Sans Light"/>
              </a:defRPr>
            </a:lvl1pPr>
          </a:lstStyle>
          <a:p>
            <a:r>
              <a:t>00%</a:t>
            </a:r>
          </a:p>
        </p:txBody>
      </p:sp>
      <p:sp>
        <p:nvSpPr>
          <p:cNvPr id="215" name="Title Text"/>
          <p:cNvSpPr txBox="1">
            <a:spLocks noGrp="1"/>
          </p:cNvSpPr>
          <p:nvPr>
            <p:ph type="title"/>
          </p:nvPr>
        </p:nvSpPr>
        <p:spPr>
          <a:xfrm>
            <a:off x="576000" y="576072"/>
            <a:ext cx="4949183" cy="2859089"/>
          </a:xfrm>
          <a:prstGeom prst="rect">
            <a:avLst/>
          </a:prstGeom>
        </p:spPr>
        <p:txBody>
          <a:bodyPr lIns="0" tIns="0" rIns="0" bIns="0"/>
          <a:lstStyle>
            <a:lvl1pPr defTabSz="2438307">
              <a:lnSpc>
                <a:spcPct val="110000"/>
              </a:lnSpc>
              <a:defRPr sz="3600" b="0" spc="0">
                <a:latin typeface="IBM Plex Sans Light"/>
                <a:ea typeface="IBM Plex Sans Light"/>
                <a:cs typeface="IBM Plex Sans Light"/>
                <a:sym typeface="IBM Plex Sans Light"/>
              </a:defRPr>
            </a:lvl1pPr>
          </a:lstStyle>
          <a:p>
            <a:r>
              <a:t>Title Text</a:t>
            </a:r>
          </a:p>
        </p:txBody>
      </p:sp>
      <p:sp>
        <p:nvSpPr>
          <p:cNvPr id="216" name="Text Placeholder 4"/>
          <p:cNvSpPr>
            <a:spLocks noGrp="1"/>
          </p:cNvSpPr>
          <p:nvPr>
            <p:ph type="body" sz="quarter" idx="23"/>
          </p:nvPr>
        </p:nvSpPr>
        <p:spPr>
          <a:xfrm>
            <a:off x="6666631" y="12042779"/>
            <a:ext cx="4950769" cy="1143001"/>
          </a:xfrm>
          <a:prstGeom prst="rect">
            <a:avLst/>
          </a:prstGeom>
        </p:spPr>
        <p:txBody>
          <a:bodyPr lIns="0" tIns="0" rIns="0" bIns="0" anchor="b"/>
          <a:lstStyle/>
          <a:p>
            <a:pPr marL="0" indent="0" defTabSz="2438307">
              <a:lnSpc>
                <a:spcPct val="120000"/>
              </a:lnSpc>
              <a:spcBef>
                <a:spcPts val="0"/>
              </a:spcBef>
              <a:buSzTx/>
              <a:buNone/>
              <a:defRPr sz="1600">
                <a:latin typeface="IBM Plex Sans"/>
                <a:ea typeface="IBM Plex Sans"/>
                <a:cs typeface="IBM Plex Sans"/>
                <a:sym typeface="IBM Plex Sans"/>
              </a:defRPr>
            </a:pPr>
            <a:endParaRPr/>
          </a:p>
        </p:txBody>
      </p:sp>
      <p:sp>
        <p:nvSpPr>
          <p:cNvPr id="217" name="Text Placeholder 6"/>
          <p:cNvSpPr>
            <a:spLocks noGrp="1"/>
          </p:cNvSpPr>
          <p:nvPr>
            <p:ph type="body" sz="quarter" idx="24"/>
          </p:nvPr>
        </p:nvSpPr>
        <p:spPr>
          <a:xfrm>
            <a:off x="6666631" y="2333070"/>
            <a:ext cx="4950769" cy="9673040"/>
          </a:xfrm>
          <a:prstGeom prst="rect">
            <a:avLst/>
          </a:prstGeom>
        </p:spPr>
        <p:txBody>
          <a:bodyPr lIns="0" tIns="0" rIns="0" bIns="0"/>
          <a:lstStyle/>
          <a:p>
            <a:pPr marL="0" indent="0" defTabSz="2438307">
              <a:lnSpc>
                <a:spcPct val="110000"/>
              </a:lnSpc>
              <a:spcBef>
                <a:spcPts val="0"/>
              </a:spcBef>
              <a:buSzTx/>
              <a:buNone/>
              <a:defRPr sz="3600">
                <a:latin typeface="IBM Plex Sans Light"/>
                <a:ea typeface="IBM Plex Sans Light"/>
                <a:cs typeface="IBM Plex Sans Light"/>
                <a:sym typeface="IBM Plex Sans Light"/>
              </a:defRPr>
            </a:pPr>
            <a:endParaRPr/>
          </a:p>
        </p:txBody>
      </p:sp>
      <p:sp>
        <p:nvSpPr>
          <p:cNvPr id="218" name="Text Placeholder 8"/>
          <p:cNvSpPr>
            <a:spLocks noGrp="1"/>
          </p:cNvSpPr>
          <p:nvPr>
            <p:ph type="body" sz="quarter" idx="25"/>
          </p:nvPr>
        </p:nvSpPr>
        <p:spPr>
          <a:xfrm>
            <a:off x="12761841" y="2334659"/>
            <a:ext cx="4952355" cy="9666848"/>
          </a:xfrm>
          <a:prstGeom prst="rect">
            <a:avLst/>
          </a:prstGeom>
        </p:spPr>
        <p:txBody>
          <a:bodyPr lIns="0" tIns="0" rIns="0" bIns="0"/>
          <a:lstStyle/>
          <a:p>
            <a:pPr marL="0" indent="0" defTabSz="2438307">
              <a:lnSpc>
                <a:spcPct val="110000"/>
              </a:lnSpc>
              <a:spcBef>
                <a:spcPts val="0"/>
              </a:spcBef>
              <a:buSzTx/>
              <a:buNone/>
              <a:defRPr sz="3600">
                <a:latin typeface="IBM Plex Sans Light"/>
                <a:ea typeface="IBM Plex Sans Light"/>
                <a:cs typeface="IBM Plex Sans Light"/>
                <a:sym typeface="IBM Plex Sans Light"/>
              </a:defRPr>
            </a:pPr>
            <a:endParaRPr/>
          </a:p>
        </p:txBody>
      </p:sp>
      <p:sp>
        <p:nvSpPr>
          <p:cNvPr id="219" name="Text Placeholder 10"/>
          <p:cNvSpPr>
            <a:spLocks noGrp="1"/>
          </p:cNvSpPr>
          <p:nvPr>
            <p:ph type="body" sz="quarter" idx="26"/>
          </p:nvPr>
        </p:nvSpPr>
        <p:spPr>
          <a:xfrm>
            <a:off x="18857052" y="2333073"/>
            <a:ext cx="4952355" cy="9666848"/>
          </a:xfrm>
          <a:prstGeom prst="rect">
            <a:avLst/>
          </a:prstGeom>
        </p:spPr>
        <p:txBody>
          <a:bodyPr lIns="0" tIns="0" rIns="0" bIns="0"/>
          <a:lstStyle/>
          <a:p>
            <a:pPr marL="0" indent="0" defTabSz="2438307">
              <a:lnSpc>
                <a:spcPct val="110000"/>
              </a:lnSpc>
              <a:spcBef>
                <a:spcPts val="0"/>
              </a:spcBef>
              <a:buSzTx/>
              <a:buNone/>
              <a:defRPr sz="3600">
                <a:latin typeface="IBM Plex Sans Light"/>
                <a:ea typeface="IBM Plex Sans Light"/>
                <a:cs typeface="IBM Plex Sans Light"/>
                <a:sym typeface="IBM Plex Sans Light"/>
              </a:defRPr>
            </a:pPr>
            <a:endParaRPr/>
          </a:p>
        </p:txBody>
      </p:sp>
      <p:sp>
        <p:nvSpPr>
          <p:cNvPr id="220" name="Slide Number"/>
          <p:cNvSpPr txBox="1">
            <a:spLocks noGrp="1"/>
          </p:cNvSpPr>
          <p:nvPr>
            <p:ph type="sldNum" sz="quarter" idx="2"/>
          </p:nvPr>
        </p:nvSpPr>
        <p:spPr>
          <a:xfrm>
            <a:off x="23552867" y="12934954"/>
            <a:ext cx="256541" cy="254001"/>
          </a:xfrm>
          <a:prstGeom prst="rect">
            <a:avLst/>
          </a:prstGeom>
        </p:spPr>
        <p:txBody>
          <a:bodyPr lIns="0" tIns="0" rIns="0" bIns="0" anchor="ctr"/>
          <a:lstStyle>
            <a:lvl1pPr algn="r" defTabSz="1828800">
              <a:defRPr sz="16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ext, 2 wide columns">
    <p:spTree>
      <p:nvGrpSpPr>
        <p:cNvPr id="1" name=""/>
        <p:cNvGrpSpPr/>
        <p:nvPr/>
      </p:nvGrpSpPr>
      <p:grpSpPr>
        <a:xfrm>
          <a:off x="0" y="0"/>
          <a:ext cx="0" cy="0"/>
          <a:chOff x="0" y="0"/>
          <a:chExt cx="0" cy="0"/>
        </a:xfrm>
      </p:grpSpPr>
      <p:sp>
        <p:nvSpPr>
          <p:cNvPr id="227" name="Title Text"/>
          <p:cNvSpPr txBox="1">
            <a:spLocks noGrp="1"/>
          </p:cNvSpPr>
          <p:nvPr>
            <p:ph type="title"/>
          </p:nvPr>
        </p:nvSpPr>
        <p:spPr>
          <a:xfrm>
            <a:off x="576003" y="576078"/>
            <a:ext cx="7423962" cy="1906591"/>
          </a:xfrm>
          <a:prstGeom prst="rect">
            <a:avLst/>
          </a:prstGeom>
        </p:spPr>
        <p:txBody>
          <a:bodyPr lIns="0" tIns="0" rIns="0" bIns="0"/>
          <a:lstStyle>
            <a:lvl1pPr defTabSz="2438307">
              <a:lnSpc>
                <a:spcPct val="110000"/>
              </a:lnSpc>
              <a:defRPr sz="3600" b="0" spc="0">
                <a:latin typeface="IBM Plex Sans Light"/>
                <a:ea typeface="IBM Plex Sans Light"/>
                <a:cs typeface="IBM Plex Sans Light"/>
                <a:sym typeface="IBM Plex Sans Light"/>
              </a:defRPr>
            </a:lvl1pPr>
          </a:lstStyle>
          <a:p>
            <a:r>
              <a:t>Title Text</a:t>
            </a:r>
          </a:p>
        </p:txBody>
      </p:sp>
      <p:sp>
        <p:nvSpPr>
          <p:cNvPr id="228" name="Body Level One…"/>
          <p:cNvSpPr txBox="1">
            <a:spLocks noGrp="1"/>
          </p:cNvSpPr>
          <p:nvPr>
            <p:ph type="body" sz="half" idx="1"/>
          </p:nvPr>
        </p:nvSpPr>
        <p:spPr>
          <a:xfrm>
            <a:off x="576003" y="3429001"/>
            <a:ext cx="10098362" cy="8572504"/>
          </a:xfrm>
          <a:prstGeom prst="rect">
            <a:avLst/>
          </a:prstGeom>
        </p:spPr>
        <p:txBody>
          <a:bodyPr lIns="0" tIns="0" rIns="0" bIns="0"/>
          <a:lstStyle>
            <a:lvl1pPr marL="0" indent="0" defTabSz="2438307">
              <a:lnSpc>
                <a:spcPct val="110000"/>
              </a:lnSpc>
              <a:spcBef>
                <a:spcPts val="0"/>
              </a:spcBef>
              <a:buSzTx/>
              <a:buNone/>
              <a:defRPr sz="3600">
                <a:latin typeface="IBM Plex Sans Light"/>
                <a:ea typeface="IBM Plex Sans Light"/>
                <a:cs typeface="IBM Plex Sans Light"/>
                <a:sym typeface="IBM Plex Sans Light"/>
              </a:defRPr>
            </a:lvl1pPr>
            <a:lvl2pPr marL="329173" indent="-329173" defTabSz="2438307">
              <a:lnSpc>
                <a:spcPct val="110000"/>
              </a:lnSpc>
              <a:spcBef>
                <a:spcPts val="0"/>
              </a:spcBef>
              <a:buSzPct val="100000"/>
              <a:buChar char="–"/>
              <a:defRPr sz="3600">
                <a:latin typeface="IBM Plex Sans Light"/>
                <a:ea typeface="IBM Plex Sans Light"/>
                <a:cs typeface="IBM Plex Sans Light"/>
                <a:sym typeface="IBM Plex Sans Light"/>
              </a:defRPr>
            </a:lvl2pPr>
            <a:lvl3pPr marL="493759" indent="-329173" defTabSz="2438307">
              <a:lnSpc>
                <a:spcPct val="110000"/>
              </a:lnSpc>
              <a:spcBef>
                <a:spcPts val="0"/>
              </a:spcBef>
              <a:buSzPct val="100000"/>
              <a:defRPr sz="3600">
                <a:latin typeface="IBM Plex Sans Light"/>
                <a:ea typeface="IBM Plex Sans Light"/>
                <a:cs typeface="IBM Plex Sans Light"/>
                <a:sym typeface="IBM Plex Sans Light"/>
              </a:defRPr>
            </a:lvl3pPr>
            <a:lvl4pPr marL="658344" indent="-329173" defTabSz="2438307">
              <a:lnSpc>
                <a:spcPct val="110000"/>
              </a:lnSpc>
              <a:spcBef>
                <a:spcPts val="0"/>
              </a:spcBef>
              <a:buSzPct val="100000"/>
              <a:buChar char="–"/>
              <a:defRPr sz="3600">
                <a:latin typeface="IBM Plex Sans Light"/>
                <a:ea typeface="IBM Plex Sans Light"/>
                <a:cs typeface="IBM Plex Sans Light"/>
                <a:sym typeface="IBM Plex Sans Light"/>
              </a:defRPr>
            </a:lvl4pPr>
            <a:lvl5pPr marL="800070" indent="-457184" defTabSz="2438307">
              <a:lnSpc>
                <a:spcPct val="110000"/>
              </a:lnSpc>
              <a:spcBef>
                <a:spcPts val="0"/>
              </a:spcBef>
              <a:buSzPct val="100000"/>
              <a:defRPr sz="3600">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29" name="Text Placeholder 4"/>
          <p:cNvSpPr>
            <a:spLocks noGrp="1"/>
          </p:cNvSpPr>
          <p:nvPr>
            <p:ph type="body" sz="half" idx="21"/>
          </p:nvPr>
        </p:nvSpPr>
        <p:spPr>
          <a:xfrm>
            <a:off x="12761844" y="3429001"/>
            <a:ext cx="10095187" cy="8572504"/>
          </a:xfrm>
          <a:prstGeom prst="rect">
            <a:avLst/>
          </a:prstGeom>
        </p:spPr>
        <p:txBody>
          <a:bodyPr lIns="0" tIns="0" rIns="0" bIns="0"/>
          <a:lstStyle/>
          <a:p>
            <a:pPr marL="0" indent="0" defTabSz="2438307">
              <a:lnSpc>
                <a:spcPct val="110000"/>
              </a:lnSpc>
              <a:spcBef>
                <a:spcPts val="0"/>
              </a:spcBef>
              <a:buSzTx/>
              <a:buNone/>
              <a:defRPr sz="3600">
                <a:latin typeface="IBM Plex Sans Light"/>
                <a:ea typeface="IBM Plex Sans Light"/>
                <a:cs typeface="IBM Plex Sans Light"/>
                <a:sym typeface="IBM Plex Sans Light"/>
              </a:defRPr>
            </a:pPr>
            <a:endParaRPr/>
          </a:p>
        </p:txBody>
      </p:sp>
      <p:sp>
        <p:nvSpPr>
          <p:cNvPr id="230" name="Slide Number"/>
          <p:cNvSpPr txBox="1">
            <a:spLocks noGrp="1"/>
          </p:cNvSpPr>
          <p:nvPr>
            <p:ph type="sldNum" sz="quarter" idx="2"/>
          </p:nvPr>
        </p:nvSpPr>
        <p:spPr>
          <a:xfrm>
            <a:off x="23552867" y="12934954"/>
            <a:ext cx="256541" cy="254001"/>
          </a:xfrm>
          <a:prstGeom prst="rect">
            <a:avLst/>
          </a:prstGeom>
        </p:spPr>
        <p:txBody>
          <a:bodyPr lIns="0" tIns="0" rIns="0" bIns="0" anchor="ctr"/>
          <a:lstStyle>
            <a:lvl1pPr algn="r" defTabSz="1828800">
              <a:defRPr sz="16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37" name="Title Text"/>
          <p:cNvSpPr txBox="1">
            <a:spLocks noGrp="1"/>
          </p:cNvSpPr>
          <p:nvPr>
            <p:ph type="title"/>
          </p:nvPr>
        </p:nvSpPr>
        <p:spPr>
          <a:xfrm>
            <a:off x="3048000" y="2244725"/>
            <a:ext cx="18288000" cy="4775201"/>
          </a:xfrm>
          <a:prstGeom prst="rect">
            <a:avLst/>
          </a:prstGeom>
        </p:spPr>
        <p:txBody>
          <a:bodyPr lIns="0" tIns="0" rIns="0" bIns="0" anchor="b"/>
          <a:lstStyle>
            <a:lvl1pPr algn="ctr" defTabSz="2438307">
              <a:lnSpc>
                <a:spcPct val="90000"/>
              </a:lnSpc>
              <a:defRPr sz="12000" b="0" spc="0">
                <a:latin typeface="IBM Plex Sans Light"/>
                <a:ea typeface="IBM Plex Sans Light"/>
                <a:cs typeface="IBM Plex Sans Light"/>
                <a:sym typeface="IBM Plex Sans Light"/>
              </a:defRPr>
            </a:lvl1pPr>
          </a:lstStyle>
          <a:p>
            <a:r>
              <a:t>Title Text</a:t>
            </a:r>
          </a:p>
        </p:txBody>
      </p:sp>
      <p:sp>
        <p:nvSpPr>
          <p:cNvPr id="238" name="Body Level One…"/>
          <p:cNvSpPr txBox="1">
            <a:spLocks noGrp="1"/>
          </p:cNvSpPr>
          <p:nvPr>
            <p:ph type="body" sz="quarter" idx="1"/>
          </p:nvPr>
        </p:nvSpPr>
        <p:spPr>
          <a:xfrm>
            <a:off x="3048000" y="7204075"/>
            <a:ext cx="18288000" cy="3311525"/>
          </a:xfrm>
          <a:prstGeom prst="rect">
            <a:avLst/>
          </a:prstGeom>
        </p:spPr>
        <p:txBody>
          <a:bodyPr lIns="0" tIns="0" rIns="0" bIns="0"/>
          <a:lstStyle>
            <a:lvl1pPr marL="0" indent="0" algn="ctr" defTabSz="2438307">
              <a:lnSpc>
                <a:spcPct val="110000"/>
              </a:lnSpc>
              <a:spcBef>
                <a:spcPts val="0"/>
              </a:spcBef>
              <a:buSzTx/>
              <a:buNone/>
              <a:defRPr>
                <a:latin typeface="IBM Plex Sans Light"/>
                <a:ea typeface="IBM Plex Sans Light"/>
                <a:cs typeface="IBM Plex Sans Light"/>
                <a:sym typeface="IBM Plex Sans Light"/>
              </a:defRPr>
            </a:lvl1pPr>
            <a:lvl2pPr marL="0" indent="457200" algn="ctr" defTabSz="2438307">
              <a:lnSpc>
                <a:spcPct val="110000"/>
              </a:lnSpc>
              <a:spcBef>
                <a:spcPts val="0"/>
              </a:spcBef>
              <a:buSzTx/>
              <a:buNone/>
              <a:defRPr>
                <a:latin typeface="IBM Plex Sans Light"/>
                <a:ea typeface="IBM Plex Sans Light"/>
                <a:cs typeface="IBM Plex Sans Light"/>
                <a:sym typeface="IBM Plex Sans Light"/>
              </a:defRPr>
            </a:lvl2pPr>
            <a:lvl3pPr marL="0" indent="914400" algn="ctr" defTabSz="2438307">
              <a:lnSpc>
                <a:spcPct val="110000"/>
              </a:lnSpc>
              <a:spcBef>
                <a:spcPts val="0"/>
              </a:spcBef>
              <a:buSzTx/>
              <a:buNone/>
              <a:defRPr>
                <a:latin typeface="IBM Plex Sans Light"/>
                <a:ea typeface="IBM Plex Sans Light"/>
                <a:cs typeface="IBM Plex Sans Light"/>
                <a:sym typeface="IBM Plex Sans Light"/>
              </a:defRPr>
            </a:lvl3pPr>
            <a:lvl4pPr marL="0" indent="1371600" algn="ctr" defTabSz="2438307">
              <a:lnSpc>
                <a:spcPct val="110000"/>
              </a:lnSpc>
              <a:spcBef>
                <a:spcPts val="0"/>
              </a:spcBef>
              <a:buSzTx/>
              <a:buNone/>
              <a:defRPr>
                <a:latin typeface="IBM Plex Sans Light"/>
                <a:ea typeface="IBM Plex Sans Light"/>
                <a:cs typeface="IBM Plex Sans Light"/>
                <a:sym typeface="IBM Plex Sans Light"/>
              </a:defRPr>
            </a:lvl4pPr>
            <a:lvl5pPr marL="0" indent="1828800" algn="ctr" defTabSz="2438307">
              <a:lnSpc>
                <a:spcPct val="110000"/>
              </a:lnSpc>
              <a:spcBef>
                <a:spcPts val="0"/>
              </a:spcBef>
              <a:buSzTx/>
              <a:buNone/>
              <a:defRPr>
                <a:latin typeface="IBM Plex Sans Light"/>
                <a:ea typeface="IBM Plex Sans Light"/>
                <a:cs typeface="IBM Plex Sans Light"/>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39" name="Slide Number"/>
          <p:cNvSpPr txBox="1">
            <a:spLocks noGrp="1"/>
          </p:cNvSpPr>
          <p:nvPr>
            <p:ph type="sldNum" sz="quarter" idx="2"/>
          </p:nvPr>
        </p:nvSpPr>
        <p:spPr>
          <a:xfrm>
            <a:off x="23552867" y="12931241"/>
            <a:ext cx="256541" cy="254001"/>
          </a:xfrm>
          <a:prstGeom prst="rect">
            <a:avLst/>
          </a:prstGeom>
        </p:spPr>
        <p:txBody>
          <a:bodyPr lIns="0" tIns="0" rIns="0" bIns="0"/>
          <a:lstStyle>
            <a:lvl1pPr algn="r" defTabSz="1828800">
              <a:defRPr sz="16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Live Video Small">
    <p:spTree>
      <p:nvGrpSpPr>
        <p:cNvPr id="1" name=""/>
        <p:cNvGrpSpPr/>
        <p:nvPr/>
      </p:nvGrpSpPr>
      <p:grpSpPr>
        <a:xfrm>
          <a:off x="0" y="0"/>
          <a:ext cx="0" cy="0"/>
          <a:chOff x="0" y="0"/>
          <a:chExt cx="0" cy="0"/>
        </a:xfrm>
      </p:grpSpPr>
      <p:sp>
        <p:nvSpPr>
          <p:cNvPr id="71"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72"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7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Live Video Large">
    <p:spTree>
      <p:nvGrpSpPr>
        <p:cNvPr id="1" name=""/>
        <p:cNvGrpSpPr/>
        <p:nvPr/>
      </p:nvGrpSpPr>
      <p:grpSpPr>
        <a:xfrm>
          <a:off x="0" y="0"/>
          <a:ext cx="0" cy="0"/>
          <a:chOff x="0" y="0"/>
          <a:chExt cx="0" cy="0"/>
        </a:xfrm>
      </p:grpSpPr>
      <p:sp>
        <p:nvSpPr>
          <p:cNvPr id="81"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2"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8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9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9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rederico.araujo@ibm.com?subject=Your%20TechXChange%20Talk"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hyperlink" Target="mailto:dnielsen@ibm.com?subject=Your%20TechXChange%20Talk" TargetMode="External"/><Relationship Id="rId5" Type="http://schemas.openxmlformats.org/officeDocument/2006/relationships/hyperlink" Target="mailto:jborek@us.ibm.com?subject=Your%20TechXchange%20Talk" TargetMode="External"/><Relationship Id="rId4" Type="http://schemas.openxmlformats.org/officeDocument/2006/relationships/hyperlink" Target="mailto:dean.wampler@ibm.com?subject=Your%20TechXChange%20Talk"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IBM/mcp-context-forge" TargetMode="External"/><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IBM/mcp-context-forge" TargetMode="Externa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IBM/mcp-context-forge" TargetMode="External"/><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hyperlink" Target="https://www.linkedin.com/company/the-aialliance/"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hyperlink" Target="https://aialliance.org" TargetMode="External"/><Relationship Id="rId5" Type="http://schemas.openxmlformats.org/officeDocument/2006/relationships/image" Target="../media/image31.png"/><Relationship Id="rId4" Type="http://schemas.openxmlformats.org/officeDocument/2006/relationships/hyperlink" Target="https://bsky.app/profile/aialliance.bsky.social" TargetMode="External"/><Relationship Id="rId9"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3.jpe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19.xml"/><Relationship Id="rId5" Type="http://schemas.openxmlformats.org/officeDocument/2006/relationships/hyperlink" Target="https://github.com/the-ai-alliance.github.io" TargetMode="Externa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19.xml"/><Relationship Id="rId5" Type="http://schemas.openxmlformats.org/officeDocument/2006/relationships/hyperlink" Target="https://github.com/the-ai-alliance.github.io" TargetMode="Externa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 Id="rId5" Type="http://schemas.openxmlformats.org/officeDocument/2006/relationships/image" Target="../media/image36.jpe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0.png"/><Relationship Id="rId1" Type="http://schemas.openxmlformats.org/officeDocument/2006/relationships/slideLayout" Target="../slideLayouts/slideLayout19.xml"/><Relationship Id="rId4" Type="http://schemas.openxmlformats.org/officeDocument/2006/relationships/hyperlink" Target="https://the-ai-alliance.github.io/enterprise-MC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9.xml"/><Relationship Id="rId5" Type="http://schemas.openxmlformats.org/officeDocument/2006/relationships/image" Target="../media/image36.jpe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19.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Layout" Target="../slideLayouts/slideLayout19.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6.png"/><Relationship Id="rId1" Type="http://schemas.openxmlformats.org/officeDocument/2006/relationships/slideLayout" Target="../slideLayouts/slideLayout19.xml"/><Relationship Id="rId4" Type="http://schemas.openxmlformats.org/officeDocument/2006/relationships/hyperlink" Target="https://the-ai-alliance.github.io/open-trusted-data-initiative/"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19.xm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Layout" Target="../slideLayouts/slideLayout19.xml"/><Relationship Id="rId4" Type="http://schemas.openxmlformats.org/officeDocument/2006/relationships/hyperlink" Target="https://the-ai-alliance.github.io/ai-application-testing/"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hyperlink" Target="https://aialliance.org" TargetMode="External"/><Relationship Id="rId5" Type="http://schemas.openxmlformats.org/officeDocument/2006/relationships/image" Target="../media/image33.jpeg"/><Relationship Id="rId4" Type="http://schemas.openxmlformats.org/officeDocument/2006/relationships/hyperlink" Target="https://ibm.github.io/mcp-context-forg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hyperlink" Target="https://aialliance.org" TargetMode="External"/><Relationship Id="rId5" Type="http://schemas.openxmlformats.org/officeDocument/2006/relationships/image" Target="../media/image33.jpeg"/><Relationship Id="rId4" Type="http://schemas.openxmlformats.org/officeDocument/2006/relationships/hyperlink" Target="https://ibm.github.io/mcp-context-forge/"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he-AI-Alliance/AllyCat/" TargetMode="External"/><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IBM/mcp-context-forge" TargetMode="External"/><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IBM/mcp-context-forge"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hyperlink" Target="https://github.com/IBM/mcp-context-forg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IBM/mcp-context-forge"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BM/mcp-context-forge"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Google Shape;1111;p145"/>
          <p:cNvSpPr txBox="1">
            <a:spLocks noGrp="1"/>
          </p:cNvSpPr>
          <p:nvPr>
            <p:ph type="body" sz="quarter" idx="1"/>
          </p:nvPr>
        </p:nvSpPr>
        <p:spPr>
          <a:xfrm>
            <a:off x="3450166" y="7907299"/>
            <a:ext cx="16302002" cy="2337001"/>
          </a:xfrm>
          <a:prstGeom prst="rect">
            <a:avLst/>
          </a:prstGeom>
        </p:spPr>
        <p:txBody>
          <a:bodyPr>
            <a:normAutofit/>
          </a:bodyPr>
          <a:lstStyle/>
          <a:p>
            <a:pPr marL="0" indent="0">
              <a:defRPr>
                <a:latin typeface="IBM Plex Sans SmBld"/>
                <a:ea typeface="IBM Plex Sans SmBld"/>
                <a:cs typeface="IBM Plex Sans SmBld"/>
                <a:sym typeface="IBM Plex Sans SmBld"/>
              </a:defRPr>
            </a:pPr>
            <a:r>
              <a:rPr dirty="0" err="1"/>
              <a:t>TechXchange</a:t>
            </a:r>
            <a:r>
              <a:rPr dirty="0">
                <a:latin typeface="IBM Plex Sans Light"/>
                <a:ea typeface="IBM Plex Sans Light"/>
                <a:cs typeface="IBM Plex Sans Light"/>
                <a:sym typeface="IBM Plex Sans Light"/>
              </a:rPr>
              <a:t> | October 6-7, 2025 </a:t>
            </a:r>
          </a:p>
          <a:p>
            <a:pPr marL="0" indent="0">
              <a:spcBef>
                <a:spcPts val="1400"/>
              </a:spcBef>
              <a:defRPr sz="3000">
                <a:solidFill>
                  <a:srgbClr val="9E9E9E"/>
                </a:solidFill>
              </a:defRPr>
            </a:pPr>
            <a:r>
              <a:rPr lang="en-US" sz="3600" u="sng" dirty="0">
                <a:solidFill>
                  <a:schemeClr val="bg1">
                    <a:lumMod val="95000"/>
                  </a:schemeClr>
                </a:solidFill>
                <a:hlinkClick r:id="rId3">
                  <a:extLst>
                    <a:ext uri="{A12FA001-AC4F-418D-AE19-62706E023703}">
                      <ahyp:hlinkClr xmlns:ahyp="http://schemas.microsoft.com/office/drawing/2018/hyperlinkcolor" val="tx"/>
                    </a:ext>
                  </a:extLst>
                </a:hlinkClick>
              </a:rPr>
              <a:t>Fred Arauju</a:t>
            </a:r>
            <a:r>
              <a:rPr lang="en-US" sz="3600" dirty="0">
                <a:solidFill>
                  <a:schemeClr val="bg1">
                    <a:lumMod val="95000"/>
                  </a:schemeClr>
                </a:solidFill>
              </a:rPr>
              <a:t>: IBM Research</a:t>
            </a:r>
          </a:p>
          <a:p>
            <a:pPr marL="0" indent="0">
              <a:spcBef>
                <a:spcPts val="1400"/>
              </a:spcBef>
              <a:defRPr sz="3000">
                <a:solidFill>
                  <a:srgbClr val="9E9E9E"/>
                </a:solidFill>
              </a:defRPr>
            </a:pPr>
            <a:r>
              <a:rPr sz="3600" u="sng" dirty="0">
                <a:solidFill>
                  <a:schemeClr val="bg1">
                    <a:lumMod val="95000"/>
                  </a:schemeClr>
                </a:solidFill>
                <a:hlinkClick r:id="rId4">
                  <a:extLst>
                    <a:ext uri="{A12FA001-AC4F-418D-AE19-62706E023703}">
                      <ahyp:hlinkClr xmlns:ahyp="http://schemas.microsoft.com/office/drawing/2018/hyperlinkcolor" val="tx"/>
                    </a:ext>
                  </a:extLst>
                </a:hlinkClick>
              </a:rPr>
              <a:t>Dean Wampler</a:t>
            </a:r>
            <a:r>
              <a:rPr sz="3600" dirty="0">
                <a:solidFill>
                  <a:schemeClr val="bg1">
                    <a:lumMod val="95000"/>
                  </a:schemeClr>
                </a:solidFill>
              </a:rPr>
              <a:t>,</a:t>
            </a:r>
            <a:r>
              <a:rPr lang="en-US" sz="3600" dirty="0">
                <a:solidFill>
                  <a:schemeClr val="bg1">
                    <a:lumMod val="95000"/>
                  </a:schemeClr>
                </a:solidFill>
              </a:rPr>
              <a:t> </a:t>
            </a:r>
            <a:r>
              <a:rPr lang="en-US" sz="3600" u="sng" dirty="0">
                <a:solidFill>
                  <a:schemeClr val="bg1">
                    <a:lumMod val="95000"/>
                  </a:schemeClr>
                </a:solidFill>
                <a:hlinkClick r:id="rId5">
                  <a:extLst>
                    <a:ext uri="{A12FA001-AC4F-418D-AE19-62706E023703}">
                      <ahyp:hlinkClr xmlns:ahyp="http://schemas.microsoft.com/office/drawing/2018/hyperlinkcolor" val="tx"/>
                    </a:ext>
                  </a:extLst>
                </a:hlinkClick>
              </a:rPr>
              <a:t>Jeffrey Borek</a:t>
            </a:r>
            <a:r>
              <a:rPr lang="en-US" sz="3600" dirty="0">
                <a:solidFill>
                  <a:schemeClr val="bg1">
                    <a:lumMod val="95000"/>
                  </a:schemeClr>
                </a:solidFill>
              </a:rPr>
              <a:t>, </a:t>
            </a:r>
            <a:r>
              <a:rPr sz="3600" u="sng" dirty="0">
                <a:solidFill>
                  <a:schemeClr val="bg1">
                    <a:lumMod val="95000"/>
                  </a:schemeClr>
                </a:solidFill>
                <a:hlinkClick r:id="rId6">
                  <a:extLst>
                    <a:ext uri="{A12FA001-AC4F-418D-AE19-62706E023703}">
                      <ahyp:hlinkClr xmlns:ahyp="http://schemas.microsoft.com/office/drawing/2018/hyperlinkcolor" val="tx"/>
                    </a:ext>
                  </a:extLst>
                </a:hlinkClick>
              </a:rPr>
              <a:t>Dave Nielsen</a:t>
            </a:r>
            <a:r>
              <a:rPr lang="en-US" sz="3600" dirty="0">
                <a:solidFill>
                  <a:schemeClr val="bg1">
                    <a:lumMod val="95000"/>
                  </a:schemeClr>
                </a:solidFill>
              </a:rPr>
              <a:t>: </a:t>
            </a:r>
            <a:r>
              <a:rPr sz="3600" dirty="0">
                <a:solidFill>
                  <a:schemeClr val="bg1">
                    <a:lumMod val="95000"/>
                  </a:schemeClr>
                </a:solidFill>
              </a:rPr>
              <a:t>IBM and The AI Alliance</a:t>
            </a:r>
          </a:p>
        </p:txBody>
      </p:sp>
      <p:sp>
        <p:nvSpPr>
          <p:cNvPr id="249" name="Google Shape;1112;p145"/>
          <p:cNvSpPr txBox="1">
            <a:spLocks noGrp="1"/>
          </p:cNvSpPr>
          <p:nvPr>
            <p:ph type="sldNum" sz="quarter" idx="2"/>
          </p:nvPr>
        </p:nvSpPr>
        <p:spPr>
          <a:xfrm>
            <a:off x="23603567" y="12762359"/>
            <a:ext cx="519664" cy="6494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250" name="Google Shape;15;p2"/>
          <p:cNvSpPr txBox="1"/>
          <p:nvPr/>
        </p:nvSpPr>
        <p:spPr>
          <a:xfrm>
            <a:off x="3340858" y="937528"/>
            <a:ext cx="20499152" cy="4589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ct val="80000"/>
              </a:lnSpc>
              <a:spcBef>
                <a:spcPts val="0"/>
              </a:spcBef>
              <a:defRPr sz="11600" spc="-232">
                <a:solidFill>
                  <a:srgbClr val="FFFFFF"/>
                </a:solidFill>
                <a:latin typeface="Skia"/>
                <a:ea typeface="Skia"/>
                <a:cs typeface="Skia"/>
                <a:sym typeface="Skia"/>
              </a:defRPr>
            </a:lvl1pPr>
          </a:lstStyle>
          <a:p>
            <a:r>
              <a:t>MCP and Agents: Open-Source Foundations for Agent Trust, Safety, and Scale</a:t>
            </a:r>
          </a:p>
        </p:txBody>
      </p:sp>
      <p:sp>
        <p:nvSpPr>
          <p:cNvPr id="251" name="© 2023-2025, AI Alliance. AI-enhanced photographs, © 2021-2025, Dean Wampler."/>
          <p:cNvSpPr txBox="1"/>
          <p:nvPr/>
        </p:nvSpPr>
        <p:spPr>
          <a:xfrm>
            <a:off x="36485" y="13330411"/>
            <a:ext cx="7667245" cy="324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solidFill>
                  <a:srgbClr val="D5D5D5"/>
                </a:solidFill>
              </a:defRPr>
            </a:lvl1pPr>
          </a:lstStyle>
          <a:p>
            <a:r>
              <a:t>© 2023-2025, AI Alliance. AI-enhanced photographs, © 2021-2025, Dean Wampler.</a:t>
            </a:r>
          </a:p>
        </p:txBody>
      </p:sp>
      <p:pic>
        <p:nvPicPr>
          <p:cNvPr id="252" name="Google Shape;16;p2" descr="Google Shape;16;p2"/>
          <p:cNvPicPr>
            <a:picLocks noChangeAspect="1"/>
          </p:cNvPicPr>
          <p:nvPr/>
        </p:nvPicPr>
        <p:blipFill>
          <a:blip r:embed="rId7"/>
          <a:srcRect l="42471" t="41260" r="43349" b="40351"/>
          <a:stretch>
            <a:fillRect/>
          </a:stretch>
        </p:blipFill>
        <p:spPr>
          <a:xfrm>
            <a:off x="1536135" y="2686120"/>
            <a:ext cx="1497755" cy="109259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laceholder"/>
          <p:cNvSpPr txBox="1"/>
          <p:nvPr/>
        </p:nvSpPr>
        <p:spPr>
          <a:xfrm>
            <a:off x="694987" y="13089233"/>
            <a:ext cx="9201761" cy="525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lnSpc>
                <a:spcPct val="100000"/>
              </a:lnSpc>
              <a:spcBef>
                <a:spcPts val="0"/>
              </a:spcBef>
              <a:defRPr sz="2000" u="sng">
                <a:solidFill>
                  <a:srgbClr val="0F62FE"/>
                </a:solidFill>
                <a:uFill>
                  <a:solidFill>
                    <a:srgbClr val="0F62FE"/>
                  </a:solidFill>
                </a:uFill>
                <a:latin typeface="IBM Plex Sans Light"/>
                <a:ea typeface="IBM Plex Sans Light"/>
                <a:cs typeface="IBM Plex Sans Light"/>
                <a:sym typeface="IBM Plex Sans Light"/>
                <a:hlinkClick r:id="rId3"/>
              </a:defRPr>
            </a:lvl1pPr>
          </a:lstStyle>
          <a:p>
            <a:pPr>
              <a:defRPr u="none">
                <a:solidFill>
                  <a:srgbClr val="000000"/>
                </a:solidFill>
                <a:uFillTx/>
              </a:defRPr>
            </a:pPr>
            <a:r>
              <a:rPr u="sng">
                <a:solidFill>
                  <a:srgbClr val="0F62FE"/>
                </a:solidFill>
                <a:uFill>
                  <a:solidFill>
                    <a:srgbClr val="0F62FE"/>
                  </a:solidFill>
                </a:uFill>
                <a:hlinkClick r:id="rId3"/>
              </a:rPr>
              <a:t>https://github.com/IBM/mcp-context-forge</a:t>
            </a:r>
          </a:p>
        </p:txBody>
      </p:sp>
      <p:grpSp>
        <p:nvGrpSpPr>
          <p:cNvPr id="329" name="Group 15"/>
          <p:cNvGrpSpPr/>
          <p:nvPr/>
        </p:nvGrpSpPr>
        <p:grpSpPr>
          <a:xfrm>
            <a:off x="2953931" y="2674166"/>
            <a:ext cx="18476138" cy="9826167"/>
            <a:chOff x="0" y="0"/>
            <a:chExt cx="18476137" cy="9826166"/>
          </a:xfrm>
        </p:grpSpPr>
        <p:pic>
          <p:nvPicPr>
            <p:cNvPr id="303" name="Picture 14" descr="Picture 14"/>
            <p:cNvPicPr>
              <a:picLocks noChangeAspect="1"/>
            </p:cNvPicPr>
            <p:nvPr/>
          </p:nvPicPr>
          <p:blipFill>
            <a:blip r:embed="rId4"/>
            <a:stretch>
              <a:fillRect/>
            </a:stretch>
          </p:blipFill>
          <p:spPr>
            <a:xfrm>
              <a:off x="0" y="0"/>
              <a:ext cx="18476138" cy="9686364"/>
            </a:xfrm>
            <a:prstGeom prst="rect">
              <a:avLst/>
            </a:prstGeom>
            <a:ln w="12700" cap="flat">
              <a:noFill/>
              <a:miter lim="400000"/>
            </a:ln>
            <a:effectLst/>
          </p:spPr>
        </p:pic>
        <p:grpSp>
          <p:nvGrpSpPr>
            <p:cNvPr id="306" name="Rectangle 4"/>
            <p:cNvGrpSpPr/>
            <p:nvPr/>
          </p:nvGrpSpPr>
          <p:grpSpPr>
            <a:xfrm>
              <a:off x="5669774" y="69034"/>
              <a:ext cx="2530981" cy="9509759"/>
              <a:chOff x="0" y="0"/>
              <a:chExt cx="2530980" cy="9509758"/>
            </a:xfrm>
          </p:grpSpPr>
          <p:sp>
            <p:nvSpPr>
              <p:cNvPr id="304" name="Rectangle"/>
              <p:cNvSpPr/>
              <p:nvPr/>
            </p:nvSpPr>
            <p:spPr>
              <a:xfrm>
                <a:off x="0" y="0"/>
                <a:ext cx="2530981" cy="9509759"/>
              </a:xfrm>
              <a:prstGeom prst="rect">
                <a:avLst/>
              </a:prstGeom>
              <a:solidFill>
                <a:srgbClr val="F2F2F2"/>
              </a:solidFill>
              <a:ln w="38100" cap="flat">
                <a:solidFill>
                  <a:srgbClr val="00B050"/>
                </a:solidFill>
                <a:prstDash val="solid"/>
                <a:round/>
              </a:ln>
              <a:effectLst/>
            </p:spPr>
            <p:txBody>
              <a:bodyPr wrap="square" lIns="182879" tIns="182879" rIns="182879" bIns="182879" numCol="1" anchor="t">
                <a:noAutofit/>
              </a:bodyPr>
              <a:lstStyle/>
              <a:p>
                <a:pPr algn="ctr" defTabSz="1828800">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05" name="ContextForge MCP Gateway…"/>
              <p:cNvSpPr/>
              <p:nvPr/>
            </p:nvSpPr>
            <p:spPr>
              <a:xfrm>
                <a:off x="19050" y="19050"/>
                <a:ext cx="2492881"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79" tIns="182879" rIns="182879" bIns="182879" numCol="1" anchor="t">
                <a:spAutoFit/>
              </a:bodyPr>
              <a:lstStyle/>
              <a:p>
                <a:pPr algn="ctr" defTabSz="1828800">
                  <a:lnSpc>
                    <a:spcPct val="100000"/>
                  </a:lnSpc>
                  <a:spcBef>
                    <a:spcPts val="0"/>
                  </a:spcBef>
                  <a:defRPr sz="1800" b="1">
                    <a:latin typeface="IBM Plex Sans"/>
                    <a:ea typeface="IBM Plex Sans"/>
                    <a:cs typeface="IBM Plex Sans"/>
                    <a:sym typeface="IBM Plex Sans"/>
                  </a:defRPr>
                </a:pPr>
                <a:r>
                  <a:t>ContextForge MCP Gateway</a:t>
                </a:r>
              </a:p>
              <a:p>
                <a:pPr algn="ctr" defTabSz="1828800">
                  <a:lnSpc>
                    <a:spcPct val="100000"/>
                  </a:lnSpc>
                  <a:spcBef>
                    <a:spcPts val="0"/>
                  </a:spcBef>
                  <a:defRPr sz="1800">
                    <a:latin typeface="IBM Plex Sans"/>
                    <a:ea typeface="IBM Plex Sans"/>
                    <a:cs typeface="IBM Plex Sans"/>
                    <a:sym typeface="IBM Plex Sans"/>
                  </a:defRPr>
                </a:pPr>
                <a:endParaRPr/>
              </a:p>
              <a:p>
                <a:pPr algn="ctr" defTabSz="1828800">
                  <a:lnSpc>
                    <a:spcPct val="100000"/>
                  </a:lnSpc>
                  <a:spcBef>
                    <a:spcPts val="0"/>
                  </a:spcBef>
                  <a:defRPr sz="1800" b="1">
                    <a:latin typeface="IBM Plex Sans"/>
                    <a:ea typeface="IBM Plex Sans"/>
                    <a:cs typeface="IBM Plex Sans"/>
                    <a:sym typeface="IBM Plex Sans"/>
                  </a:defRPr>
                </a:pPr>
                <a:r>
                  <a:t>Registry</a:t>
                </a:r>
              </a:p>
              <a:p>
                <a:pPr algn="ctr" defTabSz="1828800">
                  <a:lnSpc>
                    <a:spcPct val="100000"/>
                  </a:lnSpc>
                  <a:spcBef>
                    <a:spcPts val="0"/>
                  </a:spcBef>
                  <a:defRPr sz="1800" b="1">
                    <a:latin typeface="IBM Plex Sans"/>
                    <a:ea typeface="IBM Plex Sans"/>
                    <a:cs typeface="IBM Plex Sans"/>
                    <a:sym typeface="IBM Plex Sans"/>
                  </a:defRPr>
                </a:pPr>
                <a:r>
                  <a:t>Virtual Servers</a:t>
                </a:r>
              </a:p>
              <a:p>
                <a:pPr algn="ctr" defTabSz="1828800">
                  <a:lnSpc>
                    <a:spcPct val="100000"/>
                  </a:lnSpc>
                  <a:spcBef>
                    <a:spcPts val="0"/>
                  </a:spcBef>
                  <a:defRPr sz="1800">
                    <a:latin typeface="IBM Plex Sans"/>
                    <a:ea typeface="IBM Plex Sans"/>
                    <a:cs typeface="IBM Plex Sans"/>
                    <a:sym typeface="IBM Plex Sans"/>
                  </a:defRPr>
                </a:pPr>
                <a:endParaRPr/>
              </a:p>
              <a:p>
                <a:pPr algn="ctr" defTabSz="1828800">
                  <a:lnSpc>
                    <a:spcPct val="100000"/>
                  </a:lnSpc>
                  <a:spcBef>
                    <a:spcPts val="0"/>
                  </a:spcBef>
                  <a:defRPr sz="1800" b="1">
                    <a:solidFill>
                      <a:srgbClr val="0E8EFF"/>
                    </a:solidFill>
                    <a:latin typeface="IBM Plex Sans"/>
                    <a:ea typeface="IBM Plex Sans"/>
                    <a:cs typeface="IBM Plex Sans"/>
                    <a:sym typeface="IBM Plex Sans"/>
                  </a:defRPr>
                </a:pPr>
                <a:r>
                  <a:t>Pre/Post Plugins</a:t>
                </a:r>
                <a:r>
                  <a:rPr b="0"/>
                  <a:t>:</a:t>
                </a:r>
              </a:p>
              <a:p>
                <a:pPr algn="ctr" defTabSz="1828800">
                  <a:lnSpc>
                    <a:spcPct val="100000"/>
                  </a:lnSpc>
                  <a:spcBef>
                    <a:spcPts val="0"/>
                  </a:spcBef>
                  <a:defRPr sz="1800">
                    <a:solidFill>
                      <a:srgbClr val="0E8EFF"/>
                    </a:solidFill>
                    <a:latin typeface="IBM Plex Sans"/>
                    <a:ea typeface="IBM Plex Sans"/>
                    <a:cs typeface="IBM Plex Sans"/>
                    <a:sym typeface="IBM Plex Sans"/>
                  </a:defRPr>
                </a:pPr>
                <a:r>
                  <a:t>Authorization</a:t>
                </a:r>
              </a:p>
              <a:p>
                <a:pPr algn="ctr" defTabSz="1828800">
                  <a:lnSpc>
                    <a:spcPct val="100000"/>
                  </a:lnSpc>
                  <a:spcBef>
                    <a:spcPts val="0"/>
                  </a:spcBef>
                  <a:defRPr sz="1800">
                    <a:solidFill>
                      <a:srgbClr val="0E8EFF"/>
                    </a:solidFill>
                    <a:latin typeface="IBM Plex Sans"/>
                    <a:ea typeface="IBM Plex Sans"/>
                    <a:cs typeface="IBM Plex Sans"/>
                    <a:sym typeface="IBM Plex Sans"/>
                  </a:defRPr>
                </a:pPr>
                <a:r>
                  <a:t>Authentication</a:t>
                </a:r>
              </a:p>
              <a:p>
                <a:pPr algn="ctr" defTabSz="1828800">
                  <a:lnSpc>
                    <a:spcPct val="100000"/>
                  </a:lnSpc>
                  <a:spcBef>
                    <a:spcPts val="0"/>
                  </a:spcBef>
                  <a:defRPr sz="1800">
                    <a:solidFill>
                      <a:srgbClr val="0E8EFF"/>
                    </a:solidFill>
                    <a:latin typeface="IBM Plex Sans"/>
                    <a:ea typeface="IBM Plex Sans"/>
                    <a:cs typeface="IBM Plex Sans"/>
                    <a:sym typeface="IBM Plex Sans"/>
                  </a:defRPr>
                </a:pPr>
                <a:r>
                  <a:t>XSS Filtering</a:t>
                </a:r>
                <a:br/>
                <a:r>
                  <a:t>PII Filtering</a:t>
                </a:r>
              </a:p>
              <a:p>
                <a:pPr algn="ctr" defTabSz="1828800">
                  <a:lnSpc>
                    <a:spcPct val="100000"/>
                  </a:lnSpc>
                  <a:spcBef>
                    <a:spcPts val="0"/>
                  </a:spcBef>
                  <a:defRPr sz="1800">
                    <a:solidFill>
                      <a:srgbClr val="0E8EFF"/>
                    </a:solidFill>
                    <a:latin typeface="IBM Plex Sans"/>
                    <a:ea typeface="IBM Plex Sans"/>
                    <a:cs typeface="IBM Plex Sans"/>
                    <a:sym typeface="IBM Plex Sans"/>
                  </a:defRPr>
                </a:pPr>
                <a:r>
                  <a:t>OPA</a:t>
                </a:r>
              </a:p>
              <a:p>
                <a:pPr algn="ctr" defTabSz="1828800">
                  <a:lnSpc>
                    <a:spcPct val="100000"/>
                  </a:lnSpc>
                  <a:spcBef>
                    <a:spcPts val="0"/>
                  </a:spcBef>
                  <a:defRPr sz="1800">
                    <a:solidFill>
                      <a:srgbClr val="0E8EFF"/>
                    </a:solidFill>
                    <a:latin typeface="IBM Plex Sans"/>
                    <a:ea typeface="IBM Plex Sans"/>
                    <a:cs typeface="IBM Plex Sans"/>
                    <a:sym typeface="IBM Plex Sans"/>
                  </a:defRPr>
                </a:pPr>
                <a:r>
                  <a:t>Observability</a:t>
                </a:r>
              </a:p>
              <a:p>
                <a:pPr algn="ctr" defTabSz="1828800">
                  <a:lnSpc>
                    <a:spcPct val="100000"/>
                  </a:lnSpc>
                  <a:spcBef>
                    <a:spcPts val="0"/>
                  </a:spcBef>
                  <a:defRPr sz="1800">
                    <a:latin typeface="IBM Plex Sans"/>
                    <a:ea typeface="IBM Plex Sans"/>
                    <a:cs typeface="IBM Plex Sans"/>
                    <a:sym typeface="IBM Plex Sans"/>
                  </a:defRPr>
                </a:pPr>
                <a:endParaRPr/>
              </a:p>
              <a:p>
                <a:pPr algn="ctr" defTabSz="1828800">
                  <a:lnSpc>
                    <a:spcPct val="100000"/>
                  </a:lnSpc>
                  <a:spcBef>
                    <a:spcPts val="0"/>
                  </a:spcBef>
                  <a:defRPr sz="1800" b="1">
                    <a:latin typeface="IBM Plex Sans"/>
                    <a:ea typeface="IBM Plex Sans"/>
                    <a:cs typeface="IBM Plex Sans"/>
                    <a:sym typeface="IBM Plex Sans"/>
                  </a:defRPr>
                </a:pPr>
                <a:r>
                  <a:t>Protocol Conversion </a:t>
                </a:r>
                <a:br/>
                <a:r>
                  <a:rPr b="0"/>
                  <a:t>any to any</a:t>
                </a:r>
              </a:p>
              <a:p>
                <a:pPr algn="ctr" defTabSz="1828800">
                  <a:lnSpc>
                    <a:spcPct val="100000"/>
                  </a:lnSpc>
                  <a:spcBef>
                    <a:spcPts val="0"/>
                  </a:spcBef>
                  <a:defRPr sz="1800">
                    <a:latin typeface="IBM Plex Sans"/>
                    <a:ea typeface="IBM Plex Sans"/>
                    <a:cs typeface="IBM Plex Sans"/>
                    <a:sym typeface="IBM Plex Sans"/>
                  </a:defRPr>
                </a:pPr>
                <a:r>
                  <a:t>(stdio, SSE, Streamable HTTP, JSON-RPC, REST)</a:t>
                </a:r>
              </a:p>
              <a:p>
                <a:pPr algn="ctr" defTabSz="1828800">
                  <a:lnSpc>
                    <a:spcPct val="100000"/>
                  </a:lnSpc>
                  <a:spcBef>
                    <a:spcPts val="0"/>
                  </a:spcBef>
                  <a:defRPr sz="1800">
                    <a:latin typeface="IBM Plex Sans"/>
                    <a:ea typeface="IBM Plex Sans"/>
                    <a:cs typeface="IBM Plex Sans"/>
                    <a:sym typeface="IBM Plex Sans"/>
                  </a:defRPr>
                </a:pPr>
                <a:endParaRPr/>
              </a:p>
              <a:p>
                <a:pPr algn="ctr" defTabSz="1828800">
                  <a:lnSpc>
                    <a:spcPct val="100000"/>
                  </a:lnSpc>
                  <a:spcBef>
                    <a:spcPts val="0"/>
                  </a:spcBef>
                  <a:defRPr sz="1800" b="1">
                    <a:latin typeface="IBM Plex Sans"/>
                    <a:ea typeface="IBM Plex Sans"/>
                    <a:cs typeface="IBM Plex Sans"/>
                    <a:sym typeface="IBM Plex Sans"/>
                  </a:defRPr>
                </a:pPr>
                <a:r>
                  <a:t>Observability</a:t>
                </a:r>
              </a:p>
              <a:p>
                <a:pPr algn="ctr" defTabSz="1828800">
                  <a:lnSpc>
                    <a:spcPct val="100000"/>
                  </a:lnSpc>
                  <a:spcBef>
                    <a:spcPts val="0"/>
                  </a:spcBef>
                  <a:defRPr sz="1800" b="1">
                    <a:latin typeface="IBM Plex Sans"/>
                    <a:ea typeface="IBM Plex Sans"/>
                    <a:cs typeface="IBM Plex Sans"/>
                    <a:sym typeface="IBM Plex Sans"/>
                  </a:defRPr>
                </a:pPr>
                <a:r>
                  <a:t>Rate Limiting</a:t>
                </a:r>
              </a:p>
              <a:p>
                <a:pPr algn="ctr" defTabSz="1828800">
                  <a:lnSpc>
                    <a:spcPct val="100000"/>
                  </a:lnSpc>
                  <a:spcBef>
                    <a:spcPts val="0"/>
                  </a:spcBef>
                  <a:defRPr sz="1800" b="1">
                    <a:latin typeface="IBM Plex Sans"/>
                    <a:ea typeface="IBM Plex Sans"/>
                    <a:cs typeface="IBM Plex Sans"/>
                    <a:sym typeface="IBM Plex Sans"/>
                  </a:defRPr>
                </a:pPr>
                <a:r>
                  <a:t>HA / Routing</a:t>
                </a:r>
              </a:p>
              <a:p>
                <a:pPr algn="ctr" defTabSz="1828800">
                  <a:lnSpc>
                    <a:spcPct val="100000"/>
                  </a:lnSpc>
                  <a:spcBef>
                    <a:spcPts val="0"/>
                  </a:spcBef>
                  <a:defRPr sz="1800" b="1">
                    <a:latin typeface="IBM Plex Sans"/>
                    <a:ea typeface="IBM Plex Sans"/>
                    <a:cs typeface="IBM Plex Sans"/>
                    <a:sym typeface="IBM Plex Sans"/>
                  </a:defRPr>
                </a:pPr>
                <a:r>
                  <a:t>Healthchecks</a:t>
                </a:r>
              </a:p>
              <a:p>
                <a:pPr algn="ctr" defTabSz="1828800">
                  <a:lnSpc>
                    <a:spcPct val="100000"/>
                  </a:lnSpc>
                  <a:spcBef>
                    <a:spcPts val="0"/>
                  </a:spcBef>
                  <a:defRPr sz="1800" b="1">
                    <a:latin typeface="IBM Plex Sans"/>
                    <a:ea typeface="IBM Plex Sans"/>
                    <a:cs typeface="IBM Plex Sans"/>
                    <a:sym typeface="IBM Plex Sans"/>
                  </a:defRPr>
                </a:pPr>
                <a:endParaRPr/>
              </a:p>
              <a:p>
                <a:pPr algn="ctr" defTabSz="1828800">
                  <a:lnSpc>
                    <a:spcPct val="100000"/>
                  </a:lnSpc>
                  <a:spcBef>
                    <a:spcPts val="0"/>
                  </a:spcBef>
                  <a:defRPr sz="1800" b="1">
                    <a:latin typeface="IBM Plex Sans"/>
                    <a:ea typeface="IBM Plex Sans"/>
                    <a:cs typeface="IBM Plex Sans"/>
                    <a:sym typeface="IBM Plex Sans"/>
                  </a:defRPr>
                </a:pPr>
                <a:r>
                  <a:t>API / UI / CLI</a:t>
                </a:r>
              </a:p>
              <a:p>
                <a:pPr algn="ctr" defTabSz="1828800">
                  <a:lnSpc>
                    <a:spcPct val="100000"/>
                  </a:lnSpc>
                  <a:spcBef>
                    <a:spcPts val="0"/>
                  </a:spcBef>
                  <a:defRPr sz="1800" b="1">
                    <a:latin typeface="IBM Plex Sans"/>
                    <a:ea typeface="IBM Plex Sans"/>
                    <a:cs typeface="IBM Plex Sans"/>
                    <a:sym typeface="IBM Plex Sans"/>
                  </a:defRPr>
                </a:pPr>
                <a:endParaRPr/>
              </a:p>
              <a:p>
                <a:pPr algn="ctr" defTabSz="1828800">
                  <a:lnSpc>
                    <a:spcPct val="100000"/>
                  </a:lnSpc>
                  <a:spcBef>
                    <a:spcPts val="0"/>
                  </a:spcBef>
                  <a:defRPr sz="1800" b="1">
                    <a:solidFill>
                      <a:srgbClr val="0E8EFF"/>
                    </a:solidFill>
                    <a:latin typeface="IBM Plex Sans"/>
                    <a:ea typeface="IBM Plex Sans"/>
                    <a:cs typeface="IBM Plex Sans"/>
                    <a:sym typeface="IBM Plex Sans"/>
                  </a:defRPr>
                </a:pPr>
                <a:r>
                  <a:t>Tags</a:t>
                </a:r>
              </a:p>
              <a:p>
                <a:pPr algn="ctr" defTabSz="1828800">
                  <a:lnSpc>
                    <a:spcPct val="100000"/>
                  </a:lnSpc>
                  <a:spcBef>
                    <a:spcPts val="0"/>
                  </a:spcBef>
                  <a:defRPr sz="1800" b="1">
                    <a:solidFill>
                      <a:srgbClr val="0E8EFF"/>
                    </a:solidFill>
                    <a:latin typeface="IBM Plex Sans"/>
                    <a:ea typeface="IBM Plex Sans"/>
                    <a:cs typeface="IBM Plex Sans"/>
                    <a:sym typeface="IBM Plex Sans"/>
                  </a:defRPr>
                </a:pPr>
                <a:r>
                  <a:t>Approvals</a:t>
                </a:r>
              </a:p>
            </p:txBody>
          </p:sp>
        </p:grpSp>
        <p:pic>
          <p:nvPicPr>
            <p:cNvPr id="307" name="Picture 2" descr="Picture 2"/>
            <p:cNvPicPr>
              <a:picLocks noChangeAspect="1"/>
            </p:cNvPicPr>
            <p:nvPr/>
          </p:nvPicPr>
          <p:blipFill>
            <a:blip r:embed="rId5"/>
            <a:stretch>
              <a:fillRect/>
            </a:stretch>
          </p:blipFill>
          <p:spPr>
            <a:xfrm>
              <a:off x="951205" y="4882119"/>
              <a:ext cx="3781125" cy="973644"/>
            </a:xfrm>
            <a:prstGeom prst="rect">
              <a:avLst/>
            </a:prstGeom>
            <a:ln w="12700" cap="flat">
              <a:noFill/>
              <a:miter lim="400000"/>
            </a:ln>
            <a:effectLst/>
          </p:spPr>
        </p:pic>
        <p:pic>
          <p:nvPicPr>
            <p:cNvPr id="308" name="Picture 2" descr="Picture 2"/>
            <p:cNvPicPr>
              <a:picLocks noChangeAspect="1"/>
            </p:cNvPicPr>
            <p:nvPr/>
          </p:nvPicPr>
          <p:blipFill>
            <a:blip r:embed="rId6"/>
            <a:stretch>
              <a:fillRect/>
            </a:stretch>
          </p:blipFill>
          <p:spPr>
            <a:xfrm>
              <a:off x="634071" y="5252377"/>
              <a:ext cx="573450" cy="519001"/>
            </a:xfrm>
            <a:prstGeom prst="rect">
              <a:avLst/>
            </a:prstGeom>
            <a:ln w="12700" cap="flat">
              <a:noFill/>
              <a:miter lim="400000"/>
            </a:ln>
            <a:effectLst/>
          </p:spPr>
        </p:pic>
        <p:pic>
          <p:nvPicPr>
            <p:cNvPr id="309" name="Picture 4" descr="Picture 4"/>
            <p:cNvPicPr>
              <a:picLocks noChangeAspect="1"/>
            </p:cNvPicPr>
            <p:nvPr/>
          </p:nvPicPr>
          <p:blipFill>
            <a:blip r:embed="rId7"/>
            <a:stretch>
              <a:fillRect/>
            </a:stretch>
          </p:blipFill>
          <p:spPr>
            <a:xfrm>
              <a:off x="1344063" y="5252377"/>
              <a:ext cx="514112" cy="467374"/>
            </a:xfrm>
            <a:prstGeom prst="rect">
              <a:avLst/>
            </a:prstGeom>
            <a:ln w="12700" cap="flat">
              <a:noFill/>
              <a:miter lim="400000"/>
            </a:ln>
            <a:effectLst/>
          </p:spPr>
        </p:pic>
        <p:pic>
          <p:nvPicPr>
            <p:cNvPr id="310" name="Picture 6" descr="Picture 6"/>
            <p:cNvPicPr>
              <a:picLocks noChangeAspect="1"/>
            </p:cNvPicPr>
            <p:nvPr/>
          </p:nvPicPr>
          <p:blipFill>
            <a:blip r:embed="rId8"/>
            <a:stretch>
              <a:fillRect/>
            </a:stretch>
          </p:blipFill>
          <p:spPr>
            <a:xfrm>
              <a:off x="1992638" y="4989525"/>
              <a:ext cx="1185776" cy="1077978"/>
            </a:xfrm>
            <a:prstGeom prst="rect">
              <a:avLst/>
            </a:prstGeom>
            <a:ln w="12700" cap="flat">
              <a:noFill/>
              <a:miter lim="400000"/>
            </a:ln>
            <a:effectLst/>
          </p:spPr>
        </p:pic>
        <p:pic>
          <p:nvPicPr>
            <p:cNvPr id="311" name="Picture 8" descr="Picture 8"/>
            <p:cNvPicPr>
              <a:picLocks noChangeAspect="1"/>
            </p:cNvPicPr>
            <p:nvPr/>
          </p:nvPicPr>
          <p:blipFill>
            <a:blip r:embed="rId9"/>
            <a:stretch>
              <a:fillRect/>
            </a:stretch>
          </p:blipFill>
          <p:spPr>
            <a:xfrm>
              <a:off x="3263280" y="5252377"/>
              <a:ext cx="1786184" cy="511500"/>
            </a:xfrm>
            <a:prstGeom prst="rect">
              <a:avLst/>
            </a:prstGeom>
            <a:ln w="12700" cap="flat">
              <a:noFill/>
              <a:miter lim="400000"/>
            </a:ln>
            <a:effectLst/>
          </p:spPr>
        </p:pic>
        <p:grpSp>
          <p:nvGrpSpPr>
            <p:cNvPr id="314" name="Rectangle 5"/>
            <p:cNvGrpSpPr/>
            <p:nvPr/>
          </p:nvGrpSpPr>
          <p:grpSpPr>
            <a:xfrm>
              <a:off x="9088352" y="1944613"/>
              <a:ext cx="2447296" cy="615527"/>
              <a:chOff x="0" y="0"/>
              <a:chExt cx="2447294" cy="615525"/>
            </a:xfrm>
          </p:grpSpPr>
          <p:sp>
            <p:nvSpPr>
              <p:cNvPr id="312" name="Rectangle"/>
              <p:cNvSpPr/>
              <p:nvPr/>
            </p:nvSpPr>
            <p:spPr>
              <a:xfrm>
                <a:off x="-1" y="0"/>
                <a:ext cx="2447296" cy="615526"/>
              </a:xfrm>
              <a:prstGeom prst="rect">
                <a:avLst/>
              </a:prstGeom>
              <a:gradFill flip="none" rotWithShape="1">
                <a:gsLst>
                  <a:gs pos="0">
                    <a:srgbClr val="7641CC"/>
                  </a:gs>
                  <a:gs pos="80000">
                    <a:srgbClr val="9E62FF"/>
                  </a:gs>
                  <a:gs pos="100000">
                    <a:srgbClr val="9F64FF"/>
                  </a:gs>
                </a:gsLst>
                <a:lin ang="16200000" scaled="0"/>
              </a:gradFill>
              <a:ln w="12700" cap="flat">
                <a:solidFill>
                  <a:srgbClr val="A068FD"/>
                </a:solidFill>
                <a:prstDash val="solid"/>
                <a:round/>
              </a:ln>
              <a:effectLst>
                <a:outerShdw blurRad="76200" dist="38100" dir="5400000" rotWithShape="0">
                  <a:srgbClr val="000000">
                    <a:alpha val="35000"/>
                  </a:srgbClr>
                </a:outerShdw>
              </a:effectLst>
            </p:spPr>
            <p:txBody>
              <a:bodyPr wrap="square" lIns="182879" tIns="182879" rIns="182879" bIns="182879" numCol="1" anchor="t">
                <a:noAutofit/>
              </a:bodyPr>
              <a:lstStyle/>
              <a:p>
                <a:pPr algn="ctr" defTabSz="1828800">
                  <a:lnSpc>
                    <a:spcPct val="100000"/>
                  </a:lnSpc>
                  <a:spcBef>
                    <a:spcPts val="0"/>
                  </a:spcBef>
                  <a:defRPr sz="1800">
                    <a:solidFill>
                      <a:srgbClr val="FFFFFF"/>
                    </a:solidFill>
                    <a:latin typeface="IBM Plex Sans Light"/>
                    <a:ea typeface="IBM Plex Sans Light"/>
                    <a:cs typeface="IBM Plex Sans Light"/>
                    <a:sym typeface="IBM Plex Sans Light"/>
                  </a:defRPr>
                </a:pPr>
                <a:endParaRPr/>
              </a:p>
            </p:txBody>
          </p:sp>
          <p:sp>
            <p:nvSpPr>
              <p:cNvPr id="313" name="STDIO -&gt; SSE + Auth"/>
              <p:cNvSpPr/>
              <p:nvPr/>
            </p:nvSpPr>
            <p:spPr>
              <a:xfrm>
                <a:off x="9524" y="192404"/>
                <a:ext cx="242824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1828800">
                  <a:lnSpc>
                    <a:spcPct val="100000"/>
                  </a:lnSpc>
                  <a:spcBef>
                    <a:spcPts val="0"/>
                  </a:spcBef>
                  <a:defRPr sz="1800">
                    <a:solidFill>
                      <a:srgbClr val="FFFFFF"/>
                    </a:solidFill>
                    <a:latin typeface="IBM Plex Sans Light"/>
                    <a:ea typeface="IBM Plex Sans Light"/>
                    <a:cs typeface="IBM Plex Sans Light"/>
                    <a:sym typeface="IBM Plex Sans Light"/>
                  </a:defRPr>
                </a:lvl1pPr>
              </a:lstStyle>
              <a:p>
                <a:r>
                  <a:t>STDIO -&gt; SSE + Auth</a:t>
                </a:r>
              </a:p>
            </p:txBody>
          </p:sp>
        </p:grpSp>
        <p:grpSp>
          <p:nvGrpSpPr>
            <p:cNvPr id="317" name="Rectangle 8"/>
            <p:cNvGrpSpPr/>
            <p:nvPr/>
          </p:nvGrpSpPr>
          <p:grpSpPr>
            <a:xfrm>
              <a:off x="617162" y="6477043"/>
              <a:ext cx="2952823" cy="646439"/>
              <a:chOff x="0" y="0"/>
              <a:chExt cx="2952821" cy="646438"/>
            </a:xfrm>
          </p:grpSpPr>
          <p:sp>
            <p:nvSpPr>
              <p:cNvPr id="315" name="Rectangle"/>
              <p:cNvSpPr/>
              <p:nvPr/>
            </p:nvSpPr>
            <p:spPr>
              <a:xfrm>
                <a:off x="0" y="-1"/>
                <a:ext cx="2952822" cy="646440"/>
              </a:xfrm>
              <a:prstGeom prst="rect">
                <a:avLst/>
              </a:prstGeom>
              <a:gradFill flip="none" rotWithShape="1">
                <a:gsLst>
                  <a:gs pos="0">
                    <a:srgbClr val="0045C6"/>
                  </a:gs>
                  <a:gs pos="80000">
                    <a:srgbClr val="055CFF"/>
                  </a:gs>
                  <a:gs pos="100000">
                    <a:srgbClr val="075DFF"/>
                  </a:gs>
                </a:gsLst>
                <a:lin ang="16200000" scaled="0"/>
              </a:gradFill>
              <a:ln w="12700" cap="flat">
                <a:solidFill>
                  <a:srgbClr val="095EFE"/>
                </a:solidFill>
                <a:prstDash val="solid"/>
                <a:round/>
              </a:ln>
              <a:effectLst>
                <a:outerShdw blurRad="76200" dist="38100" dir="5400000" rotWithShape="0">
                  <a:srgbClr val="000000">
                    <a:alpha val="35000"/>
                  </a:srgbClr>
                </a:outerShdw>
              </a:effectLst>
            </p:spPr>
            <p:txBody>
              <a:bodyPr wrap="square" lIns="182879" tIns="182879" rIns="182879" bIns="182879" numCol="1" anchor="t">
                <a:noAutofit/>
              </a:bodyPr>
              <a:lstStyle/>
              <a:p>
                <a:pPr algn="ctr" defTabSz="1828800">
                  <a:lnSpc>
                    <a:spcPct val="100000"/>
                  </a:lnSpc>
                  <a:spcBef>
                    <a:spcPts val="0"/>
                  </a:spcBef>
                  <a:defRPr sz="1800">
                    <a:solidFill>
                      <a:srgbClr val="FFFFFF"/>
                    </a:solidFill>
                    <a:latin typeface="IBM Plex Sans Light"/>
                    <a:ea typeface="IBM Plex Sans Light"/>
                    <a:cs typeface="IBM Plex Sans Light"/>
                    <a:sym typeface="IBM Plex Sans Light"/>
                  </a:defRPr>
                </a:pPr>
                <a:endParaRPr/>
              </a:p>
            </p:txBody>
          </p:sp>
          <p:sp>
            <p:nvSpPr>
              <p:cNvPr id="316" name="STDIO -&gt; Gateway + Auth"/>
              <p:cNvSpPr/>
              <p:nvPr/>
            </p:nvSpPr>
            <p:spPr>
              <a:xfrm>
                <a:off x="9525" y="192404"/>
                <a:ext cx="293377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1828800">
                  <a:lnSpc>
                    <a:spcPct val="100000"/>
                  </a:lnSpc>
                  <a:spcBef>
                    <a:spcPts val="0"/>
                  </a:spcBef>
                  <a:defRPr sz="1800">
                    <a:solidFill>
                      <a:srgbClr val="FFFFFF"/>
                    </a:solidFill>
                    <a:latin typeface="IBM Plex Sans Light"/>
                    <a:ea typeface="IBM Plex Sans Light"/>
                    <a:cs typeface="IBM Plex Sans Light"/>
                    <a:sym typeface="IBM Plex Sans Light"/>
                  </a:defRPr>
                </a:lvl1pPr>
              </a:lstStyle>
              <a:p>
                <a:r>
                  <a:t>STDIO -&gt; Gateway + Auth</a:t>
                </a:r>
              </a:p>
            </p:txBody>
          </p:sp>
        </p:grpSp>
        <p:sp>
          <p:nvSpPr>
            <p:cNvPr id="318" name="Straight Arrow Connector 11"/>
            <p:cNvSpPr/>
            <p:nvPr/>
          </p:nvSpPr>
          <p:spPr>
            <a:xfrm flipH="1">
              <a:off x="920794" y="5898423"/>
              <a:ext cx="1" cy="504791"/>
            </a:xfrm>
            <a:prstGeom prst="line">
              <a:avLst/>
            </a:prstGeom>
            <a:noFill/>
            <a:ln w="25400" cap="flat">
              <a:solidFill>
                <a:srgbClr val="000000"/>
              </a:solidFill>
              <a:prstDash val="solid"/>
              <a:round/>
              <a:tailEnd type="triangle" w="med" len="med"/>
            </a:ln>
            <a:effectLst/>
          </p:spPr>
          <p:txBody>
            <a:bodyPr wrap="square" lIns="91439" tIns="91439" rIns="91439" bIns="91439" numCol="1" anchor="t">
              <a:noAutofit/>
            </a:bodyPr>
            <a:lstStyle/>
            <a:p>
              <a:pPr defTabSz="1828800">
                <a:lnSpc>
                  <a:spcPct val="100000"/>
                </a:lnSpc>
                <a:spcBef>
                  <a:spcPts val="0"/>
                </a:spcBef>
                <a:defRPr sz="3600">
                  <a:latin typeface="IBM Plex Sans Light"/>
                  <a:ea typeface="IBM Plex Sans Light"/>
                  <a:cs typeface="IBM Plex Sans Light"/>
                  <a:sym typeface="IBM Plex Sans Light"/>
                </a:defRPr>
              </a:pPr>
              <a:endParaRPr/>
            </a:p>
          </p:txBody>
        </p:sp>
        <p:grpSp>
          <p:nvGrpSpPr>
            <p:cNvPr id="321" name="Rectangle 1"/>
            <p:cNvGrpSpPr/>
            <p:nvPr/>
          </p:nvGrpSpPr>
          <p:grpSpPr>
            <a:xfrm>
              <a:off x="9088353" y="9210640"/>
              <a:ext cx="2447295" cy="615527"/>
              <a:chOff x="0" y="0"/>
              <a:chExt cx="2447294" cy="615525"/>
            </a:xfrm>
          </p:grpSpPr>
          <p:sp>
            <p:nvSpPr>
              <p:cNvPr id="319" name="Rectangle"/>
              <p:cNvSpPr/>
              <p:nvPr/>
            </p:nvSpPr>
            <p:spPr>
              <a:xfrm>
                <a:off x="0" y="0"/>
                <a:ext cx="2447295" cy="615526"/>
              </a:xfrm>
              <a:prstGeom prst="rect">
                <a:avLst/>
              </a:prstGeom>
              <a:gradFill flip="none" rotWithShape="1">
                <a:gsLst>
                  <a:gs pos="0">
                    <a:srgbClr val="7641CC"/>
                  </a:gs>
                  <a:gs pos="80000">
                    <a:srgbClr val="9E62FF"/>
                  </a:gs>
                  <a:gs pos="100000">
                    <a:srgbClr val="9F64FF"/>
                  </a:gs>
                </a:gsLst>
                <a:lin ang="16200000" scaled="0"/>
              </a:gradFill>
              <a:ln w="12700" cap="flat">
                <a:solidFill>
                  <a:srgbClr val="A068FD"/>
                </a:solidFill>
                <a:prstDash val="solid"/>
                <a:round/>
              </a:ln>
              <a:effectLst>
                <a:outerShdw blurRad="76200" dist="38100" dir="5400000" rotWithShape="0">
                  <a:srgbClr val="000000">
                    <a:alpha val="35000"/>
                  </a:srgbClr>
                </a:outerShdw>
              </a:effectLst>
            </p:spPr>
            <p:txBody>
              <a:bodyPr wrap="square" lIns="182879" tIns="182879" rIns="182879" bIns="182879" numCol="1" anchor="t">
                <a:noAutofit/>
              </a:bodyPr>
              <a:lstStyle/>
              <a:p>
                <a:pPr algn="ctr" defTabSz="1828800">
                  <a:lnSpc>
                    <a:spcPct val="100000"/>
                  </a:lnSpc>
                  <a:spcBef>
                    <a:spcPts val="0"/>
                  </a:spcBef>
                  <a:defRPr sz="3600">
                    <a:latin typeface="IBM Plex Sans Light"/>
                    <a:ea typeface="IBM Plex Sans Light"/>
                    <a:cs typeface="IBM Plex Sans Light"/>
                    <a:sym typeface="IBM Plex Sans Light"/>
                  </a:defRPr>
                </a:pPr>
                <a:endParaRPr/>
              </a:p>
            </p:txBody>
          </p:sp>
          <p:sp>
            <p:nvSpPr>
              <p:cNvPr id="320" name="Your REST APIs"/>
              <p:cNvSpPr/>
              <p:nvPr/>
            </p:nvSpPr>
            <p:spPr>
              <a:xfrm>
                <a:off x="9525" y="9525"/>
                <a:ext cx="242824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79" tIns="182879" rIns="182879" bIns="182879" numCol="1" anchor="t">
                <a:spAutoFit/>
              </a:bodyPr>
              <a:lstStyle>
                <a:lvl1pPr algn="ctr" defTabSz="1828800">
                  <a:lnSpc>
                    <a:spcPct val="100000"/>
                  </a:lnSpc>
                  <a:spcBef>
                    <a:spcPts val="0"/>
                  </a:spcBef>
                  <a:defRPr sz="1800">
                    <a:solidFill>
                      <a:srgbClr val="FFFFFF"/>
                    </a:solidFill>
                    <a:latin typeface="IBM Plex Sans Light"/>
                    <a:ea typeface="IBM Plex Sans Light"/>
                    <a:cs typeface="IBM Plex Sans Light"/>
                    <a:sym typeface="IBM Plex Sans Light"/>
                  </a:defRPr>
                </a:lvl1pPr>
              </a:lstStyle>
              <a:p>
                <a:r>
                  <a:t>Your REST APIs</a:t>
                </a:r>
              </a:p>
            </p:txBody>
          </p:sp>
        </p:grpSp>
        <p:pic>
          <p:nvPicPr>
            <p:cNvPr id="322" name="Picture 8" descr="Picture 8"/>
            <p:cNvPicPr>
              <a:picLocks noChangeAspect="1"/>
            </p:cNvPicPr>
            <p:nvPr/>
          </p:nvPicPr>
          <p:blipFill>
            <a:blip r:embed="rId10"/>
            <a:stretch>
              <a:fillRect/>
            </a:stretch>
          </p:blipFill>
          <p:spPr>
            <a:xfrm>
              <a:off x="617162" y="4629218"/>
              <a:ext cx="573792" cy="521629"/>
            </a:xfrm>
            <a:prstGeom prst="rect">
              <a:avLst/>
            </a:prstGeom>
            <a:ln w="12700" cap="flat">
              <a:noFill/>
              <a:miter lim="400000"/>
            </a:ln>
            <a:effectLst/>
          </p:spPr>
        </p:pic>
        <p:grpSp>
          <p:nvGrpSpPr>
            <p:cNvPr id="325" name="Rectangle 7"/>
            <p:cNvGrpSpPr/>
            <p:nvPr/>
          </p:nvGrpSpPr>
          <p:grpSpPr>
            <a:xfrm>
              <a:off x="9088353" y="6827965"/>
              <a:ext cx="2447295" cy="615527"/>
              <a:chOff x="0" y="0"/>
              <a:chExt cx="2447294" cy="615525"/>
            </a:xfrm>
          </p:grpSpPr>
          <p:sp>
            <p:nvSpPr>
              <p:cNvPr id="323" name="Rectangle"/>
              <p:cNvSpPr/>
              <p:nvPr/>
            </p:nvSpPr>
            <p:spPr>
              <a:xfrm>
                <a:off x="0" y="0"/>
                <a:ext cx="2447295" cy="615526"/>
              </a:xfrm>
              <a:prstGeom prst="rect">
                <a:avLst/>
              </a:prstGeom>
              <a:gradFill flip="none" rotWithShape="1">
                <a:gsLst>
                  <a:gs pos="0">
                    <a:srgbClr val="7641CC"/>
                  </a:gs>
                  <a:gs pos="80000">
                    <a:srgbClr val="9E62FF"/>
                  </a:gs>
                  <a:gs pos="100000">
                    <a:srgbClr val="9F64FF"/>
                  </a:gs>
                </a:gsLst>
                <a:lin ang="16200000" scaled="0"/>
              </a:gradFill>
              <a:ln w="12700" cap="flat">
                <a:solidFill>
                  <a:srgbClr val="A068FD"/>
                </a:solidFill>
                <a:prstDash val="solid"/>
                <a:round/>
              </a:ln>
              <a:effectLst>
                <a:outerShdw blurRad="76200" dist="38100" dir="5400000" rotWithShape="0">
                  <a:srgbClr val="000000">
                    <a:alpha val="35000"/>
                  </a:srgbClr>
                </a:outerShdw>
              </a:effectLst>
            </p:spPr>
            <p:txBody>
              <a:bodyPr wrap="square" lIns="182879" tIns="182879" rIns="182879" bIns="182879" numCol="1" anchor="t">
                <a:noAutofit/>
              </a:bodyPr>
              <a:lstStyle/>
              <a:p>
                <a:pPr algn="ctr" defTabSz="1828800">
                  <a:lnSpc>
                    <a:spcPct val="100000"/>
                  </a:lnSpc>
                  <a:spcBef>
                    <a:spcPts val="0"/>
                  </a:spcBef>
                  <a:defRPr sz="3600">
                    <a:latin typeface="IBM Plex Sans Light"/>
                    <a:ea typeface="IBM Plex Sans Light"/>
                    <a:cs typeface="IBM Plex Sans Light"/>
                    <a:sym typeface="IBM Plex Sans Light"/>
                  </a:defRPr>
                </a:pPr>
                <a:endParaRPr/>
              </a:p>
            </p:txBody>
          </p:sp>
          <p:sp>
            <p:nvSpPr>
              <p:cNvPr id="324" name="Your A2A Agents"/>
              <p:cNvSpPr/>
              <p:nvPr/>
            </p:nvSpPr>
            <p:spPr>
              <a:xfrm>
                <a:off x="9525" y="9525"/>
                <a:ext cx="242824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79" tIns="182879" rIns="182879" bIns="182879" numCol="1" anchor="t">
                <a:spAutoFit/>
              </a:bodyPr>
              <a:lstStyle>
                <a:lvl1pPr algn="ctr" defTabSz="1828800">
                  <a:lnSpc>
                    <a:spcPct val="100000"/>
                  </a:lnSpc>
                  <a:spcBef>
                    <a:spcPts val="0"/>
                  </a:spcBef>
                  <a:defRPr sz="1800">
                    <a:solidFill>
                      <a:srgbClr val="FFFFFF"/>
                    </a:solidFill>
                    <a:latin typeface="IBM Plex Sans Light"/>
                    <a:ea typeface="IBM Plex Sans Light"/>
                    <a:cs typeface="IBM Plex Sans Light"/>
                    <a:sym typeface="IBM Plex Sans Light"/>
                  </a:defRPr>
                </a:lvl1pPr>
              </a:lstStyle>
              <a:p>
                <a:r>
                  <a:t>Your A2A Agents</a:t>
                </a:r>
              </a:p>
            </p:txBody>
          </p:sp>
        </p:grpSp>
        <p:grpSp>
          <p:nvGrpSpPr>
            <p:cNvPr id="328" name="Rectangle 10"/>
            <p:cNvGrpSpPr/>
            <p:nvPr/>
          </p:nvGrpSpPr>
          <p:grpSpPr>
            <a:xfrm>
              <a:off x="589838" y="7335223"/>
              <a:ext cx="2980147" cy="1095515"/>
              <a:chOff x="0" y="0"/>
              <a:chExt cx="2980146" cy="1095514"/>
            </a:xfrm>
          </p:grpSpPr>
          <p:sp>
            <p:nvSpPr>
              <p:cNvPr id="326" name="Rectangle"/>
              <p:cNvSpPr/>
              <p:nvPr/>
            </p:nvSpPr>
            <p:spPr>
              <a:xfrm>
                <a:off x="-1" y="-1"/>
                <a:ext cx="2980148" cy="1095516"/>
              </a:xfrm>
              <a:prstGeom prst="rect">
                <a:avLst/>
              </a:prstGeom>
              <a:gradFill flip="none" rotWithShape="1">
                <a:gsLst>
                  <a:gs pos="0">
                    <a:srgbClr val="0045C6"/>
                  </a:gs>
                  <a:gs pos="80000">
                    <a:srgbClr val="055CFF"/>
                  </a:gs>
                  <a:gs pos="100000">
                    <a:srgbClr val="075DFF"/>
                  </a:gs>
                </a:gsLst>
                <a:lin ang="16200000" scaled="0"/>
              </a:gradFill>
              <a:ln w="12700" cap="flat">
                <a:solidFill>
                  <a:srgbClr val="095EFE"/>
                </a:solidFill>
                <a:prstDash val="solid"/>
                <a:round/>
              </a:ln>
              <a:effectLst>
                <a:outerShdw blurRad="76200" dist="38100" dir="5400000" rotWithShape="0">
                  <a:srgbClr val="000000">
                    <a:alpha val="35000"/>
                  </a:srgbClr>
                </a:outerShdw>
              </a:effectLst>
            </p:spPr>
            <p:txBody>
              <a:bodyPr wrap="square" lIns="182879" tIns="182879" rIns="182879" bIns="182879" numCol="1" anchor="t">
                <a:noAutofit/>
              </a:bodyPr>
              <a:lstStyle/>
              <a:p>
                <a:pPr algn="ctr" defTabSz="1828800">
                  <a:lnSpc>
                    <a:spcPct val="100000"/>
                  </a:lnSpc>
                  <a:spcBef>
                    <a:spcPts val="0"/>
                  </a:spcBef>
                  <a:defRPr sz="3600">
                    <a:latin typeface="IBM Plex Sans Light"/>
                    <a:ea typeface="IBM Plex Sans Light"/>
                    <a:cs typeface="IBM Plex Sans Light"/>
                    <a:sym typeface="IBM Plex Sans Light"/>
                  </a:defRPr>
                </a:pPr>
                <a:endParaRPr/>
              </a:p>
            </p:txBody>
          </p:sp>
          <p:sp>
            <p:nvSpPr>
              <p:cNvPr id="327" name="run local stdio MCP Servers and federate them to the gateway"/>
              <p:cNvSpPr/>
              <p:nvPr/>
            </p:nvSpPr>
            <p:spPr>
              <a:xfrm>
                <a:off x="9524" y="192404"/>
                <a:ext cx="296109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1828800">
                  <a:lnSpc>
                    <a:spcPct val="100000"/>
                  </a:lnSpc>
                  <a:spcBef>
                    <a:spcPts val="0"/>
                  </a:spcBef>
                  <a:defRPr sz="1800">
                    <a:solidFill>
                      <a:srgbClr val="FFFFFF"/>
                    </a:solidFill>
                    <a:latin typeface="IBM Plex Sans Light"/>
                    <a:ea typeface="IBM Plex Sans Light"/>
                    <a:cs typeface="IBM Plex Sans Light"/>
                    <a:sym typeface="IBM Plex Sans Light"/>
                  </a:defRPr>
                </a:lvl1pPr>
              </a:lstStyle>
              <a:p>
                <a:r>
                  <a:t>run local stdio MCP Servers and federate them to the gateway</a:t>
                </a:r>
              </a:p>
            </p:txBody>
          </p:sp>
        </p:grpSp>
      </p:grpSp>
      <p:sp>
        <p:nvSpPr>
          <p:cNvPr id="330" name="Title 18"/>
          <p:cNvSpPr txBox="1"/>
          <p:nvPr/>
        </p:nvSpPr>
        <p:spPr>
          <a:xfrm>
            <a:off x="576002" y="576078"/>
            <a:ext cx="22281027"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828800">
              <a:lnSpc>
                <a:spcPct val="100000"/>
              </a:lnSpc>
              <a:spcBef>
                <a:spcPts val="0"/>
              </a:spcBef>
              <a:defRPr sz="6400">
                <a:latin typeface="IBM Plex Sans Light"/>
                <a:ea typeface="IBM Plex Sans Light"/>
                <a:cs typeface="IBM Plex Sans Light"/>
                <a:sym typeface="IBM Plex Sans Light"/>
              </a:defRPr>
            </a:lvl1pPr>
          </a:lstStyle>
          <a:p>
            <a:r>
              <a:t>ContextForge: open source secure, modular proxy for MCP</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le 18"/>
          <p:cNvSpPr txBox="1"/>
          <p:nvPr/>
        </p:nvSpPr>
        <p:spPr>
          <a:xfrm>
            <a:off x="576000" y="576071"/>
            <a:ext cx="4949183" cy="2859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2438307">
              <a:lnSpc>
                <a:spcPct val="110000"/>
              </a:lnSpc>
              <a:spcBef>
                <a:spcPts val="1200"/>
              </a:spcBef>
              <a:defRPr sz="6400">
                <a:latin typeface="IBM Plex Sans Light"/>
                <a:ea typeface="IBM Plex Sans Light"/>
                <a:cs typeface="IBM Plex Sans Light"/>
                <a:sym typeface="IBM Plex Sans Light"/>
              </a:defRPr>
            </a:lvl1pPr>
          </a:lstStyle>
          <a:p>
            <a:r>
              <a:t>Security-first design</a:t>
            </a:r>
          </a:p>
        </p:txBody>
      </p:sp>
      <p:sp>
        <p:nvSpPr>
          <p:cNvPr id="335" name="Content Placeholder 2"/>
          <p:cNvSpPr txBox="1">
            <a:spLocks noGrp="1"/>
          </p:cNvSpPr>
          <p:nvPr>
            <p:ph type="body" sz="quarter" idx="1"/>
          </p:nvPr>
        </p:nvSpPr>
        <p:spPr>
          <a:xfrm>
            <a:off x="6666631" y="2333070"/>
            <a:ext cx="4950769" cy="9673040"/>
          </a:xfrm>
          <a:prstGeom prst="rect">
            <a:avLst/>
          </a:prstGeom>
        </p:spPr>
        <p:txBody>
          <a:bodyPr/>
          <a:lstStyle/>
          <a:p>
            <a:pPr>
              <a:lnSpc>
                <a:spcPct val="110000"/>
              </a:lnSpc>
              <a:spcBef>
                <a:spcPts val="1200"/>
              </a:spcBef>
              <a:defRPr sz="3600">
                <a:solidFill>
                  <a:srgbClr val="000000"/>
                </a:solidFill>
              </a:defRPr>
            </a:pPr>
            <a:r>
              <a:rPr b="1" dirty="0"/>
              <a:t>Core Security Mission</a:t>
            </a:r>
          </a:p>
          <a:p>
            <a:pPr>
              <a:lnSpc>
                <a:spcPct val="110000"/>
              </a:lnSpc>
              <a:spcBef>
                <a:spcPts val="1200"/>
              </a:spcBef>
              <a:defRPr sz="3600">
                <a:solidFill>
                  <a:srgbClr val="000000"/>
                </a:solidFill>
              </a:defRPr>
            </a:pPr>
            <a:r>
              <a:rPr dirty="0"/>
              <a:t>Protect against untrusted MCP servers</a:t>
            </a:r>
          </a:p>
          <a:p>
            <a:pPr>
              <a:lnSpc>
                <a:spcPct val="110000"/>
              </a:lnSpc>
              <a:spcBef>
                <a:spcPts val="1200"/>
              </a:spcBef>
              <a:defRPr sz="3600">
                <a:solidFill>
                  <a:srgbClr val="000000"/>
                </a:solidFill>
              </a:defRPr>
            </a:pPr>
            <a:r>
              <a:rPr dirty="0"/>
              <a:t>Sanitize all inputs/outputs</a:t>
            </a:r>
          </a:p>
          <a:p>
            <a:pPr>
              <a:lnSpc>
                <a:spcPct val="110000"/>
              </a:lnSpc>
              <a:spcBef>
                <a:spcPts val="1200"/>
              </a:spcBef>
              <a:defRPr sz="3600">
                <a:solidFill>
                  <a:srgbClr val="000000"/>
                </a:solidFill>
              </a:defRPr>
            </a:pPr>
            <a:r>
              <a:rPr dirty="0"/>
              <a:t>Policy-based access control</a:t>
            </a:r>
          </a:p>
          <a:p>
            <a:pPr>
              <a:lnSpc>
                <a:spcPct val="110000"/>
              </a:lnSpc>
              <a:spcBef>
                <a:spcPts val="1200"/>
              </a:spcBef>
              <a:defRPr sz="3600">
                <a:solidFill>
                  <a:srgbClr val="000000"/>
                </a:solidFill>
              </a:defRPr>
            </a:pPr>
            <a:r>
              <a:rPr dirty="0"/>
              <a:t>Pluggable security middleware</a:t>
            </a:r>
          </a:p>
        </p:txBody>
      </p:sp>
      <p:sp>
        <p:nvSpPr>
          <p:cNvPr id="336" name="TextBox 13"/>
          <p:cNvSpPr txBox="1"/>
          <p:nvPr/>
        </p:nvSpPr>
        <p:spPr>
          <a:xfrm>
            <a:off x="12761841" y="2334659"/>
            <a:ext cx="4952355" cy="9666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defTabSz="2438307">
              <a:lnSpc>
                <a:spcPct val="110000"/>
              </a:lnSpc>
              <a:spcBef>
                <a:spcPts val="1200"/>
              </a:spcBef>
              <a:defRPr sz="3600">
                <a:latin typeface="IBM Plex Sans Light"/>
                <a:ea typeface="IBM Plex Sans Light"/>
                <a:cs typeface="IBM Plex Sans Light"/>
                <a:sym typeface="IBM Plex Sans Light"/>
              </a:defRPr>
            </a:pPr>
            <a:r>
              <a:rPr b="1" dirty="0"/>
              <a:t>Isolation Capabilities</a:t>
            </a:r>
          </a:p>
          <a:p>
            <a:pPr defTabSz="2438307">
              <a:lnSpc>
                <a:spcPct val="110000"/>
              </a:lnSpc>
              <a:spcBef>
                <a:spcPts val="1200"/>
              </a:spcBef>
              <a:defRPr sz="3600">
                <a:latin typeface="IBM Plex Sans Light"/>
                <a:ea typeface="IBM Plex Sans Light"/>
                <a:cs typeface="IBM Plex Sans Light"/>
                <a:sym typeface="IBM Plex Sans Light"/>
              </a:defRPr>
            </a:pPr>
            <a:r>
              <a:rPr dirty="0"/>
              <a:t>Separate tool namespaces </a:t>
            </a:r>
          </a:p>
          <a:p>
            <a:pPr defTabSz="2438307">
              <a:lnSpc>
                <a:spcPct val="110000"/>
              </a:lnSpc>
              <a:spcBef>
                <a:spcPts val="1200"/>
              </a:spcBef>
              <a:defRPr sz="3600">
                <a:latin typeface="IBM Plex Sans Light"/>
                <a:ea typeface="IBM Plex Sans Light"/>
                <a:cs typeface="IBM Plex Sans Light"/>
                <a:sym typeface="IBM Plex Sans Light"/>
              </a:defRPr>
            </a:pPr>
            <a:r>
              <a:rPr dirty="0"/>
              <a:t>Independent auth configs</a:t>
            </a:r>
          </a:p>
          <a:p>
            <a:pPr defTabSz="2438307">
              <a:lnSpc>
                <a:spcPct val="110000"/>
              </a:lnSpc>
              <a:spcBef>
                <a:spcPts val="1200"/>
              </a:spcBef>
              <a:defRPr sz="3600">
                <a:latin typeface="IBM Plex Sans Light"/>
                <a:ea typeface="IBM Plex Sans Light"/>
                <a:cs typeface="IBM Plex Sans Light"/>
                <a:sym typeface="IBM Plex Sans Light"/>
              </a:defRPr>
            </a:pPr>
            <a:r>
              <a:rPr dirty="0"/>
              <a:t>Per-server rate limits</a:t>
            </a:r>
          </a:p>
          <a:p>
            <a:pPr defTabSz="2438307">
              <a:lnSpc>
                <a:spcPct val="110000"/>
              </a:lnSpc>
              <a:spcBef>
                <a:spcPts val="1200"/>
              </a:spcBef>
              <a:defRPr sz="3600">
                <a:latin typeface="IBM Plex Sans Light"/>
                <a:ea typeface="IBM Plex Sans Light"/>
                <a:cs typeface="IBM Plex Sans Light"/>
                <a:sym typeface="IBM Plex Sans Light"/>
              </a:defRPr>
            </a:pPr>
            <a:r>
              <a:rPr dirty="0"/>
              <a:t>Custom security policies</a:t>
            </a:r>
          </a:p>
        </p:txBody>
      </p:sp>
      <p:sp>
        <p:nvSpPr>
          <p:cNvPr id="337" name="TextBox 11"/>
          <p:cNvSpPr txBox="1"/>
          <p:nvPr/>
        </p:nvSpPr>
        <p:spPr>
          <a:xfrm>
            <a:off x="18664519" y="2333073"/>
            <a:ext cx="5144889" cy="9666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defTabSz="2438307">
              <a:lnSpc>
                <a:spcPct val="110000"/>
              </a:lnSpc>
              <a:spcBef>
                <a:spcPts val="1200"/>
              </a:spcBef>
              <a:defRPr sz="3600">
                <a:latin typeface="IBM Plex Sans Light"/>
                <a:ea typeface="IBM Plex Sans Light"/>
                <a:cs typeface="IBM Plex Sans Light"/>
                <a:sym typeface="IBM Plex Sans Light"/>
              </a:defRPr>
            </a:pPr>
            <a:r>
              <a:rPr b="1" dirty="0"/>
              <a:t>Enterprise Security</a:t>
            </a:r>
          </a:p>
          <a:p>
            <a:pPr defTabSz="2438307">
              <a:lnSpc>
                <a:spcPct val="110000"/>
              </a:lnSpc>
              <a:spcBef>
                <a:spcPts val="1200"/>
              </a:spcBef>
              <a:defRPr sz="3600">
                <a:latin typeface="IBM Plex Sans Light"/>
                <a:ea typeface="IBM Plex Sans Light"/>
                <a:cs typeface="IBM Plex Sans Light"/>
                <a:sym typeface="IBM Plex Sans Light"/>
              </a:defRPr>
            </a:pPr>
            <a:r>
              <a:rPr dirty="0"/>
              <a:t>Policy as Code with OPA</a:t>
            </a:r>
          </a:p>
          <a:p>
            <a:pPr defTabSz="2438307">
              <a:lnSpc>
                <a:spcPct val="110000"/>
              </a:lnSpc>
              <a:spcBef>
                <a:spcPts val="1200"/>
              </a:spcBef>
              <a:defRPr sz="3600">
                <a:latin typeface="IBM Plex Sans Light"/>
                <a:ea typeface="IBM Plex Sans Light"/>
                <a:cs typeface="IBM Plex Sans Light"/>
                <a:sym typeface="IBM Plex Sans Light"/>
              </a:defRPr>
            </a:pPr>
            <a:r>
              <a:rPr dirty="0"/>
              <a:t>SSO Integration (OAuth/SAML), JWT</a:t>
            </a:r>
          </a:p>
          <a:p>
            <a:pPr defTabSz="2438307">
              <a:lnSpc>
                <a:spcPct val="110000"/>
              </a:lnSpc>
              <a:spcBef>
                <a:spcPts val="1200"/>
              </a:spcBef>
              <a:defRPr sz="3600">
                <a:latin typeface="IBM Plex Sans Light"/>
                <a:ea typeface="IBM Plex Sans Light"/>
                <a:cs typeface="IBM Plex Sans Light"/>
                <a:sym typeface="IBM Plex Sans Light"/>
              </a:defRPr>
            </a:pPr>
            <a:r>
              <a:rPr dirty="0"/>
              <a:t>RBAC, Multi-tenancy, Database Encryption</a:t>
            </a:r>
          </a:p>
          <a:p>
            <a:pPr defTabSz="2438307">
              <a:lnSpc>
                <a:spcPct val="110000"/>
              </a:lnSpc>
              <a:spcBef>
                <a:spcPts val="1200"/>
              </a:spcBef>
              <a:defRPr sz="3600">
                <a:latin typeface="IBM Plex Sans Light"/>
                <a:ea typeface="IBM Plex Sans Light"/>
                <a:cs typeface="IBM Plex Sans Light"/>
                <a:sym typeface="IBM Plex Sans Light"/>
              </a:defRPr>
            </a:pPr>
            <a:r>
              <a:rPr dirty="0"/>
              <a:t>Observability (</a:t>
            </a:r>
            <a:r>
              <a:rPr dirty="0" err="1"/>
              <a:t>OpenTelemetry</a:t>
            </a:r>
            <a:r>
              <a:rPr dirty="0"/>
              <a:t>)</a:t>
            </a:r>
          </a:p>
        </p:txBody>
      </p:sp>
      <p:sp>
        <p:nvSpPr>
          <p:cNvPr id="338" name="Slide Number Placeholder 9"/>
          <p:cNvSpPr txBox="1">
            <a:spLocks noGrp="1"/>
          </p:cNvSpPr>
          <p:nvPr>
            <p:ph type="sldNum" sz="quarter" idx="2"/>
          </p:nvPr>
        </p:nvSpPr>
        <p:spPr>
          <a:xfrm>
            <a:off x="23552867" y="12934954"/>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spcBef>
                <a:spcPts val="1200"/>
              </a:spcBef>
            </a:lvl1pPr>
          </a:lstStyle>
          <a:p>
            <a:fld id="{86CB4B4D-7CA3-9044-876B-883B54F8677D}" type="slidenum">
              <a:rPr/>
              <a:t>11</a:t>
            </a:fld>
            <a:endParaRPr/>
          </a:p>
        </p:txBody>
      </p:sp>
      <p:sp>
        <p:nvSpPr>
          <p:cNvPr id="339" name="Slide Number Placeholder"/>
          <p:cNvSpPr txBox="1"/>
          <p:nvPr/>
        </p:nvSpPr>
        <p:spPr>
          <a:xfrm>
            <a:off x="694987" y="13089233"/>
            <a:ext cx="9201761" cy="525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lnSpc>
                <a:spcPct val="100000"/>
              </a:lnSpc>
              <a:spcBef>
                <a:spcPts val="0"/>
              </a:spcBef>
              <a:defRPr sz="2000" u="sng">
                <a:solidFill>
                  <a:srgbClr val="0F62FE"/>
                </a:solidFill>
                <a:uFill>
                  <a:solidFill>
                    <a:srgbClr val="0F62FE"/>
                  </a:solidFill>
                </a:uFill>
                <a:latin typeface="IBM Plex Sans Light"/>
                <a:ea typeface="IBM Plex Sans Light"/>
                <a:cs typeface="IBM Plex Sans Light"/>
                <a:sym typeface="IBM Plex Sans Light"/>
                <a:hlinkClick r:id="rId2"/>
              </a:defRPr>
            </a:lvl1pPr>
          </a:lstStyle>
          <a:p>
            <a:pPr>
              <a:defRPr u="none">
                <a:solidFill>
                  <a:srgbClr val="000000"/>
                </a:solidFill>
                <a:uFillTx/>
              </a:defRPr>
            </a:pPr>
            <a:r>
              <a:rPr u="sng">
                <a:solidFill>
                  <a:srgbClr val="0F62FE"/>
                </a:solidFill>
                <a:uFill>
                  <a:solidFill>
                    <a:srgbClr val="0F62FE"/>
                  </a:solidFill>
                </a:uFill>
                <a:hlinkClick r:id="rId2"/>
              </a:rPr>
              <a:t>https://github.com/IBM/mcp-context-forge</a:t>
            </a:r>
          </a:p>
        </p:txBody>
      </p:sp>
      <p:sp>
        <p:nvSpPr>
          <p:cNvPr id="340" name="Straight Connector 16"/>
          <p:cNvSpPr/>
          <p:nvPr/>
        </p:nvSpPr>
        <p:spPr>
          <a:xfrm flipH="1">
            <a:off x="11967881" y="2333070"/>
            <a:ext cx="1" cy="9043143"/>
          </a:xfrm>
          <a:prstGeom prst="line">
            <a:avLst/>
          </a:prstGeom>
          <a:ln w="25400">
            <a:solidFill>
              <a:srgbClr val="000000"/>
            </a:solidFill>
          </a:ln>
        </p:spPr>
        <p:txBody>
          <a:bodyPr tIns="91439" bIns="91439"/>
          <a:lstStyle/>
          <a:p>
            <a:pPr defTabSz="1828800">
              <a:lnSpc>
                <a:spcPct val="100000"/>
              </a:lnSpc>
              <a:spcBef>
                <a:spcPts val="0"/>
              </a:spcBef>
              <a:defRPr sz="3600">
                <a:latin typeface="IBM Plex Sans Light"/>
                <a:ea typeface="IBM Plex Sans Light"/>
                <a:cs typeface="IBM Plex Sans Light"/>
                <a:sym typeface="IBM Plex Sans Light"/>
              </a:defRPr>
            </a:pPr>
            <a:endParaRPr/>
          </a:p>
        </p:txBody>
      </p:sp>
      <p:sp>
        <p:nvSpPr>
          <p:cNvPr id="341" name="Straight Connector 17"/>
          <p:cNvSpPr/>
          <p:nvPr/>
        </p:nvSpPr>
        <p:spPr>
          <a:xfrm flipH="1">
            <a:off x="18108705" y="2336428"/>
            <a:ext cx="1" cy="9043143"/>
          </a:xfrm>
          <a:prstGeom prst="line">
            <a:avLst/>
          </a:prstGeom>
          <a:ln w="25400">
            <a:solidFill>
              <a:srgbClr val="000000"/>
            </a:solidFill>
          </a:ln>
        </p:spPr>
        <p:txBody>
          <a:bodyPr tIns="91439" bIns="91439"/>
          <a:lstStyle/>
          <a:p>
            <a:pPr defTabSz="1828800">
              <a:lnSpc>
                <a:spcPct val="100000"/>
              </a:lnSpc>
              <a:spcBef>
                <a:spcPts val="0"/>
              </a:spcBef>
              <a:defRPr sz="3600">
                <a:latin typeface="IBM Plex Sans Light"/>
                <a:ea typeface="IBM Plex Sans Light"/>
                <a:cs typeface="IBM Plex Sans Light"/>
                <a:sym typeface="IBM Plex Sans Light"/>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tle 1"/>
          <p:cNvSpPr txBox="1">
            <a:spLocks noGrp="1"/>
          </p:cNvSpPr>
          <p:nvPr>
            <p:ph type="title"/>
          </p:nvPr>
        </p:nvSpPr>
        <p:spPr>
          <a:xfrm>
            <a:off x="575997" y="384889"/>
            <a:ext cx="14799588" cy="2076262"/>
          </a:xfrm>
          <a:prstGeom prst="rect">
            <a:avLst/>
          </a:prstGeom>
        </p:spPr>
        <p:txBody>
          <a:bodyPr/>
          <a:lstStyle/>
          <a:p>
            <a:pPr>
              <a:defRPr sz="6200"/>
            </a:pPr>
            <a:r>
              <a:t>ContextForge</a:t>
            </a:r>
            <a:br/>
            <a:r>
              <a:t>with Pluggable Security</a:t>
            </a:r>
          </a:p>
        </p:txBody>
      </p:sp>
      <p:sp>
        <p:nvSpPr>
          <p:cNvPr id="344" name="Slide Number Placeholder 4"/>
          <p:cNvSpPr txBox="1">
            <a:spLocks noGrp="1"/>
          </p:cNvSpPr>
          <p:nvPr>
            <p:ph type="sldNum" sz="quarter" idx="2"/>
          </p:nvPr>
        </p:nvSpPr>
        <p:spPr>
          <a:xfrm>
            <a:off x="18648154" y="13295645"/>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829013"/>
          </a:lstStyle>
          <a:p>
            <a:fld id="{86CB4B4D-7CA3-9044-876B-883B54F8677D}" type="slidenum">
              <a:rPr/>
              <a:t>12</a:t>
            </a:fld>
            <a:endParaRPr/>
          </a:p>
        </p:txBody>
      </p:sp>
      <p:grpSp>
        <p:nvGrpSpPr>
          <p:cNvPr id="347" name="Rounded Rectangle 6"/>
          <p:cNvGrpSpPr/>
          <p:nvPr/>
        </p:nvGrpSpPr>
        <p:grpSpPr>
          <a:xfrm>
            <a:off x="9483181" y="4256556"/>
            <a:ext cx="4232601" cy="6434281"/>
            <a:chOff x="0" y="0"/>
            <a:chExt cx="4232600" cy="6434280"/>
          </a:xfrm>
        </p:grpSpPr>
        <p:sp>
          <p:nvSpPr>
            <p:cNvPr id="345" name="Rounded Rectangle"/>
            <p:cNvSpPr/>
            <p:nvPr/>
          </p:nvSpPr>
          <p:spPr>
            <a:xfrm>
              <a:off x="0" y="0"/>
              <a:ext cx="4232601" cy="6434281"/>
            </a:xfrm>
            <a:prstGeom prst="roundRect">
              <a:avLst>
                <a:gd name="adj" fmla="val 5865"/>
              </a:avLst>
            </a:prstGeom>
            <a:solidFill>
              <a:srgbClr val="E5F6FF"/>
            </a:solidFill>
            <a:ln w="12700" cap="flat">
              <a:noFill/>
              <a:miter lim="400000"/>
            </a:ln>
            <a:effectLst/>
          </p:spPr>
          <p:txBody>
            <a:bodyPr wrap="square" lIns="182879" tIns="182879" rIns="182879" bIns="182879" numCol="1" anchor="t">
              <a:noAutofit/>
            </a:bodyPr>
            <a:lstStyle/>
            <a:p>
              <a:pPr algn="ctr" defTabSz="914218">
                <a:lnSpc>
                  <a:spcPct val="100000"/>
                </a:lnSpc>
                <a:spcBef>
                  <a:spcPts val="0"/>
                </a:spcBef>
                <a:defRPr sz="3200">
                  <a:latin typeface="IBM Plex Sans Light"/>
                  <a:ea typeface="IBM Plex Sans Light"/>
                  <a:cs typeface="IBM Plex Sans Light"/>
                  <a:sym typeface="IBM Plex Sans Light"/>
                </a:defRPr>
              </a:pPr>
              <a:endParaRPr/>
            </a:p>
          </p:txBody>
        </p:sp>
        <p:sp>
          <p:nvSpPr>
            <p:cNvPr id="346" name="ContextForge"/>
            <p:cNvSpPr txBox="1"/>
            <p:nvPr/>
          </p:nvSpPr>
          <p:spPr>
            <a:xfrm>
              <a:off x="72707" y="72707"/>
              <a:ext cx="4087186" cy="716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t">
              <a:spAutoFit/>
            </a:bodyPr>
            <a:lstStyle>
              <a:lvl1pPr algn="ctr" defTabSz="914218">
                <a:lnSpc>
                  <a:spcPct val="100000"/>
                </a:lnSpc>
                <a:spcBef>
                  <a:spcPts val="0"/>
                </a:spcBef>
                <a:defRPr sz="3200">
                  <a:latin typeface="IBM Plex Sans Light"/>
                  <a:ea typeface="IBM Plex Sans Light"/>
                  <a:cs typeface="IBM Plex Sans Light"/>
                  <a:sym typeface="IBM Plex Sans Light"/>
                </a:defRPr>
              </a:lvl1pPr>
            </a:lstStyle>
            <a:p>
              <a:r>
                <a:t>ContextForge</a:t>
              </a:r>
            </a:p>
          </p:txBody>
        </p:sp>
      </p:grpSp>
      <p:grpSp>
        <p:nvGrpSpPr>
          <p:cNvPr id="350" name="Rounded Rectangle 7"/>
          <p:cNvGrpSpPr/>
          <p:nvPr/>
        </p:nvGrpSpPr>
        <p:grpSpPr>
          <a:xfrm>
            <a:off x="5947859" y="5713538"/>
            <a:ext cx="2807063" cy="1039001"/>
            <a:chOff x="0" y="0"/>
            <a:chExt cx="2807061" cy="1038999"/>
          </a:xfrm>
        </p:grpSpPr>
        <p:sp>
          <p:nvSpPr>
            <p:cNvPr id="348" name="Rounded Rectangle"/>
            <p:cNvSpPr/>
            <p:nvPr/>
          </p:nvSpPr>
          <p:spPr>
            <a:xfrm>
              <a:off x="0" y="0"/>
              <a:ext cx="2807062" cy="1039000"/>
            </a:xfrm>
            <a:prstGeom prst="roundRect">
              <a:avLst>
                <a:gd name="adj" fmla="val 16667"/>
              </a:avLst>
            </a:prstGeom>
            <a:solidFill>
              <a:srgbClr val="E5F6FF"/>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49" name="Agent"/>
            <p:cNvSpPr txBox="1"/>
            <p:nvPr/>
          </p:nvSpPr>
          <p:spPr>
            <a:xfrm>
              <a:off x="50719" y="161370"/>
              <a:ext cx="2705624" cy="716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3200">
                  <a:latin typeface="IBM Plex Sans Light"/>
                  <a:ea typeface="IBM Plex Sans Light"/>
                  <a:cs typeface="IBM Plex Sans Light"/>
                  <a:sym typeface="IBM Plex Sans Light"/>
                </a:defRPr>
              </a:lvl1pPr>
            </a:lstStyle>
            <a:p>
              <a:r>
                <a:t>Agent</a:t>
              </a:r>
            </a:p>
          </p:txBody>
        </p:sp>
      </p:grpSp>
      <p:sp>
        <p:nvSpPr>
          <p:cNvPr id="351" name="TextBox 9"/>
          <p:cNvSpPr txBox="1"/>
          <p:nvPr/>
        </p:nvSpPr>
        <p:spPr>
          <a:xfrm>
            <a:off x="11037806" y="6009737"/>
            <a:ext cx="130957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1828942">
              <a:lnSpc>
                <a:spcPct val="110000"/>
              </a:lnSpc>
              <a:spcBef>
                <a:spcPts val="0"/>
              </a:spcBef>
              <a:defRPr sz="2800">
                <a:latin typeface="IBM Plex Sans Light"/>
                <a:ea typeface="IBM Plex Sans Light"/>
                <a:cs typeface="IBM Plex Sans Light"/>
                <a:sym typeface="IBM Plex Sans Light"/>
              </a:defRPr>
            </a:lvl1pPr>
          </a:lstStyle>
          <a:p>
            <a:r>
              <a:t>prehook</a:t>
            </a:r>
          </a:p>
        </p:txBody>
      </p:sp>
      <p:sp>
        <p:nvSpPr>
          <p:cNvPr id="352" name="Rectangle 10"/>
          <p:cNvSpPr/>
          <p:nvPr/>
        </p:nvSpPr>
        <p:spPr>
          <a:xfrm>
            <a:off x="10706885" y="5851457"/>
            <a:ext cx="1972924" cy="763161"/>
          </a:xfrm>
          <a:prstGeom prst="rect">
            <a:avLst/>
          </a:prstGeom>
          <a:ln w="50800">
            <a:solidFill>
              <a:srgbClr val="000000"/>
            </a:solidFill>
          </a:ln>
        </p:spPr>
        <p:txBody>
          <a:bodyPr lIns="182879" tIns="182879" rIns="182879" bIns="182879"/>
          <a:lstStyle/>
          <a:p>
            <a:pPr defTabSz="914218">
              <a:lnSpc>
                <a:spcPct val="100000"/>
              </a:lnSpc>
              <a:spcBef>
                <a:spcPts val="0"/>
              </a:spcBef>
              <a:defRPr sz="1400">
                <a:solidFill>
                  <a:srgbClr val="FFFFFF"/>
                </a:solidFill>
                <a:latin typeface="IBM Plex Sans Light"/>
                <a:ea typeface="IBM Plex Sans Light"/>
                <a:cs typeface="IBM Plex Sans Light"/>
                <a:sym typeface="IBM Plex Sans Light"/>
              </a:defRPr>
            </a:pPr>
            <a:endParaRPr/>
          </a:p>
        </p:txBody>
      </p:sp>
      <p:sp>
        <p:nvSpPr>
          <p:cNvPr id="353" name="Straight Connector 12"/>
          <p:cNvSpPr/>
          <p:nvPr/>
        </p:nvSpPr>
        <p:spPr>
          <a:xfrm flipV="1">
            <a:off x="12679808" y="2960877"/>
            <a:ext cx="2048461" cy="3272161"/>
          </a:xfrm>
          <a:prstGeom prst="line">
            <a:avLst/>
          </a:prstGeom>
          <a:ln w="38100">
            <a:solidFill>
              <a:srgbClr val="000000"/>
            </a:solidFill>
            <a:prstDash val="sysDot"/>
          </a:ln>
        </p:spPr>
        <p:txBody>
          <a:bodyPr tIns="91439" bIns="91439"/>
          <a:lstStyle/>
          <a:p>
            <a:pPr defTabSz="1828800">
              <a:lnSpc>
                <a:spcPct val="100000"/>
              </a:lnSpc>
              <a:spcBef>
                <a:spcPts val="0"/>
              </a:spcBef>
              <a:defRPr sz="3600">
                <a:latin typeface="IBM Plex Sans Light"/>
                <a:ea typeface="IBM Plex Sans Light"/>
                <a:cs typeface="IBM Plex Sans Light"/>
                <a:sym typeface="IBM Plex Sans Light"/>
              </a:defRPr>
            </a:pPr>
            <a:endParaRPr/>
          </a:p>
        </p:txBody>
      </p:sp>
      <p:grpSp>
        <p:nvGrpSpPr>
          <p:cNvPr id="356" name="Rectangle 16"/>
          <p:cNvGrpSpPr/>
          <p:nvPr/>
        </p:nvGrpSpPr>
        <p:grpSpPr>
          <a:xfrm>
            <a:off x="14364450" y="1968063"/>
            <a:ext cx="4186447" cy="785127"/>
            <a:chOff x="0" y="0"/>
            <a:chExt cx="4186446" cy="785126"/>
          </a:xfrm>
        </p:grpSpPr>
        <p:sp>
          <p:nvSpPr>
            <p:cNvPr id="354" name="Rectangle"/>
            <p:cNvSpPr/>
            <p:nvPr/>
          </p:nvSpPr>
          <p:spPr>
            <a:xfrm>
              <a:off x="-1" y="-1"/>
              <a:ext cx="4186448" cy="785128"/>
            </a:xfrm>
            <a:prstGeom prst="rect">
              <a:avLst/>
            </a:prstGeom>
            <a:solidFill>
              <a:srgbClr val="B8FFFE"/>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55" name="Guardrails"/>
            <p:cNvSpPr txBox="1"/>
            <p:nvPr/>
          </p:nvSpPr>
          <p:spPr>
            <a:xfrm>
              <a:off x="-1" y="66185"/>
              <a:ext cx="4186448" cy="652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2800">
                  <a:latin typeface="IBM Plex Sans Light"/>
                  <a:ea typeface="IBM Plex Sans Light"/>
                  <a:cs typeface="IBM Plex Sans Light"/>
                  <a:sym typeface="IBM Plex Sans Light"/>
                </a:defRPr>
              </a:lvl1pPr>
            </a:lstStyle>
            <a:p>
              <a:r>
                <a:t>Guardrails</a:t>
              </a:r>
            </a:p>
          </p:txBody>
        </p:sp>
      </p:grpSp>
      <p:grpSp>
        <p:nvGrpSpPr>
          <p:cNvPr id="359" name="Rectangle 19"/>
          <p:cNvGrpSpPr/>
          <p:nvPr/>
        </p:nvGrpSpPr>
        <p:grpSpPr>
          <a:xfrm>
            <a:off x="14396530" y="2816616"/>
            <a:ext cx="4186447" cy="1122657"/>
            <a:chOff x="0" y="-12699"/>
            <a:chExt cx="4186446" cy="1122655"/>
          </a:xfrm>
        </p:grpSpPr>
        <p:sp>
          <p:nvSpPr>
            <p:cNvPr id="357" name="Rectangle"/>
            <p:cNvSpPr/>
            <p:nvPr/>
          </p:nvSpPr>
          <p:spPr>
            <a:xfrm>
              <a:off x="0" y="45897"/>
              <a:ext cx="4186447" cy="1005462"/>
            </a:xfrm>
            <a:prstGeom prst="rect">
              <a:avLst/>
            </a:prstGeom>
            <a:solidFill>
              <a:srgbClr val="B8FFFE"/>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58" name="Access Control &amp; Sandboxing"/>
            <p:cNvSpPr txBox="1"/>
            <p:nvPr/>
          </p:nvSpPr>
          <p:spPr>
            <a:xfrm>
              <a:off x="0" y="-12700"/>
              <a:ext cx="4186447" cy="11226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2800">
                  <a:latin typeface="IBM Plex Sans Light"/>
                  <a:ea typeface="IBM Plex Sans Light"/>
                  <a:cs typeface="IBM Plex Sans Light"/>
                  <a:sym typeface="IBM Plex Sans Light"/>
                </a:defRPr>
              </a:lvl1pPr>
            </a:lstStyle>
            <a:p>
              <a:r>
                <a:t>Access Control &amp; Sandboxing</a:t>
              </a:r>
            </a:p>
          </p:txBody>
        </p:sp>
      </p:grpSp>
      <p:grpSp>
        <p:nvGrpSpPr>
          <p:cNvPr id="362" name="Rectangle 20"/>
          <p:cNvGrpSpPr/>
          <p:nvPr/>
        </p:nvGrpSpPr>
        <p:grpSpPr>
          <a:xfrm>
            <a:off x="14364450" y="4053258"/>
            <a:ext cx="4186447" cy="785127"/>
            <a:chOff x="0" y="0"/>
            <a:chExt cx="4186446" cy="785126"/>
          </a:xfrm>
        </p:grpSpPr>
        <p:sp>
          <p:nvSpPr>
            <p:cNvPr id="360" name="Rectangle"/>
            <p:cNvSpPr/>
            <p:nvPr/>
          </p:nvSpPr>
          <p:spPr>
            <a:xfrm>
              <a:off x="-1" y="-1"/>
              <a:ext cx="4186448" cy="785128"/>
            </a:xfrm>
            <a:prstGeom prst="rect">
              <a:avLst/>
            </a:prstGeom>
            <a:solidFill>
              <a:srgbClr val="B8FFFE"/>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61" name="Information Flow"/>
            <p:cNvSpPr txBox="1"/>
            <p:nvPr/>
          </p:nvSpPr>
          <p:spPr>
            <a:xfrm>
              <a:off x="-1" y="66185"/>
              <a:ext cx="4186448" cy="652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2800">
                  <a:latin typeface="IBM Plex Sans Light"/>
                  <a:ea typeface="IBM Plex Sans Light"/>
                  <a:cs typeface="IBM Plex Sans Light"/>
                  <a:sym typeface="IBM Plex Sans Light"/>
                </a:defRPr>
              </a:lvl1pPr>
            </a:lstStyle>
            <a:p>
              <a:r>
                <a:t>Information Flow</a:t>
              </a:r>
            </a:p>
          </p:txBody>
        </p:sp>
      </p:grpSp>
      <p:sp>
        <p:nvSpPr>
          <p:cNvPr id="363" name="Rectangle 21"/>
          <p:cNvSpPr/>
          <p:nvPr/>
        </p:nvSpPr>
        <p:spPr>
          <a:xfrm>
            <a:off x="10706885" y="7164617"/>
            <a:ext cx="1972924" cy="763161"/>
          </a:xfrm>
          <a:prstGeom prst="rect">
            <a:avLst/>
          </a:prstGeom>
          <a:ln w="50800">
            <a:solidFill>
              <a:srgbClr val="000000"/>
            </a:solidFill>
          </a:ln>
        </p:spPr>
        <p:txBody>
          <a:bodyPr lIns="182879" tIns="182879" rIns="182879" bIns="182879"/>
          <a:lstStyle/>
          <a:p>
            <a:pPr defTabSz="914218">
              <a:lnSpc>
                <a:spcPct val="100000"/>
              </a:lnSpc>
              <a:spcBef>
                <a:spcPts val="0"/>
              </a:spcBef>
              <a:defRPr sz="1400">
                <a:solidFill>
                  <a:srgbClr val="FFFFFF"/>
                </a:solidFill>
                <a:latin typeface="IBM Plex Sans Light"/>
                <a:ea typeface="IBM Plex Sans Light"/>
                <a:cs typeface="IBM Plex Sans Light"/>
                <a:sym typeface="IBM Plex Sans Light"/>
              </a:defRPr>
            </a:pPr>
            <a:endParaRPr/>
          </a:p>
        </p:txBody>
      </p:sp>
      <p:sp>
        <p:nvSpPr>
          <p:cNvPr id="364" name="TextBox 22"/>
          <p:cNvSpPr txBox="1"/>
          <p:nvPr/>
        </p:nvSpPr>
        <p:spPr>
          <a:xfrm>
            <a:off x="11037803" y="7322895"/>
            <a:ext cx="1263346"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1828942">
              <a:lnSpc>
                <a:spcPct val="110000"/>
              </a:lnSpc>
              <a:spcBef>
                <a:spcPts val="0"/>
              </a:spcBef>
              <a:defRPr sz="2800">
                <a:latin typeface="IBM Plex Sans Light"/>
                <a:ea typeface="IBM Plex Sans Light"/>
                <a:cs typeface="IBM Plex Sans Light"/>
                <a:sym typeface="IBM Plex Sans Light"/>
              </a:defRPr>
            </a:lvl1pPr>
          </a:lstStyle>
          <a:p>
            <a:r>
              <a:t>API Call</a:t>
            </a:r>
          </a:p>
        </p:txBody>
      </p:sp>
      <p:sp>
        <p:nvSpPr>
          <p:cNvPr id="365" name="Rectangle 23"/>
          <p:cNvSpPr/>
          <p:nvPr/>
        </p:nvSpPr>
        <p:spPr>
          <a:xfrm>
            <a:off x="10714905" y="8471878"/>
            <a:ext cx="1972923" cy="763161"/>
          </a:xfrm>
          <a:prstGeom prst="rect">
            <a:avLst/>
          </a:prstGeom>
          <a:ln w="50800">
            <a:solidFill>
              <a:srgbClr val="000000"/>
            </a:solidFill>
          </a:ln>
        </p:spPr>
        <p:txBody>
          <a:bodyPr lIns="182879" tIns="182879" rIns="182879" bIns="182879"/>
          <a:lstStyle/>
          <a:p>
            <a:pPr defTabSz="914218">
              <a:lnSpc>
                <a:spcPct val="100000"/>
              </a:lnSpc>
              <a:spcBef>
                <a:spcPts val="0"/>
              </a:spcBef>
              <a:defRPr sz="1400">
                <a:solidFill>
                  <a:srgbClr val="FFFFFF"/>
                </a:solidFill>
                <a:latin typeface="IBM Plex Sans Light"/>
                <a:ea typeface="IBM Plex Sans Light"/>
                <a:cs typeface="IBM Plex Sans Light"/>
                <a:sym typeface="IBM Plex Sans Light"/>
              </a:defRPr>
            </a:pPr>
            <a:endParaRPr/>
          </a:p>
        </p:txBody>
      </p:sp>
      <p:sp>
        <p:nvSpPr>
          <p:cNvPr id="366" name="TextBox 24"/>
          <p:cNvSpPr txBox="1"/>
          <p:nvPr/>
        </p:nvSpPr>
        <p:spPr>
          <a:xfrm>
            <a:off x="10997703" y="8630156"/>
            <a:ext cx="1473506"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1828942">
              <a:lnSpc>
                <a:spcPct val="110000"/>
              </a:lnSpc>
              <a:spcBef>
                <a:spcPts val="0"/>
              </a:spcBef>
              <a:defRPr sz="2800">
                <a:latin typeface="IBM Plex Sans Light"/>
                <a:ea typeface="IBM Plex Sans Light"/>
                <a:cs typeface="IBM Plex Sans Light"/>
                <a:sym typeface="IBM Plex Sans Light"/>
              </a:defRPr>
            </a:lvl1pPr>
          </a:lstStyle>
          <a:p>
            <a:r>
              <a:t>posthook</a:t>
            </a:r>
          </a:p>
        </p:txBody>
      </p:sp>
      <p:sp>
        <p:nvSpPr>
          <p:cNvPr id="367" name="Straight Arrow Connector 26"/>
          <p:cNvSpPr/>
          <p:nvPr/>
        </p:nvSpPr>
        <p:spPr>
          <a:xfrm>
            <a:off x="11695888" y="6614618"/>
            <a:ext cx="1" cy="550001"/>
          </a:xfrm>
          <a:prstGeom prst="line">
            <a:avLst/>
          </a:prstGeom>
          <a:ln w="38100">
            <a:solidFill>
              <a:srgbClr val="000000"/>
            </a:solidFill>
            <a:tailEnd type="triangle"/>
          </a:ln>
        </p:spPr>
        <p:txBody>
          <a:bodyPr tIns="91439" bIns="91439"/>
          <a:lstStyle/>
          <a:p>
            <a:pPr defTabSz="1828800">
              <a:lnSpc>
                <a:spcPct val="100000"/>
              </a:lnSpc>
              <a:spcBef>
                <a:spcPts val="0"/>
              </a:spcBef>
              <a:defRPr sz="3600">
                <a:latin typeface="IBM Plex Sans Light"/>
                <a:ea typeface="IBM Plex Sans Light"/>
                <a:cs typeface="IBM Plex Sans Light"/>
                <a:sym typeface="IBM Plex Sans Light"/>
              </a:defRPr>
            </a:pPr>
            <a:endParaRPr/>
          </a:p>
        </p:txBody>
      </p:sp>
      <p:sp>
        <p:nvSpPr>
          <p:cNvPr id="368" name="Straight Arrow Connector 27"/>
          <p:cNvSpPr/>
          <p:nvPr/>
        </p:nvSpPr>
        <p:spPr>
          <a:xfrm>
            <a:off x="11703907" y="7907724"/>
            <a:ext cx="1" cy="550001"/>
          </a:xfrm>
          <a:prstGeom prst="line">
            <a:avLst/>
          </a:prstGeom>
          <a:ln w="38100">
            <a:solidFill>
              <a:srgbClr val="000000"/>
            </a:solidFill>
            <a:tailEnd type="triangle"/>
          </a:ln>
        </p:spPr>
        <p:txBody>
          <a:bodyPr tIns="91439" bIns="91439"/>
          <a:lstStyle/>
          <a:p>
            <a:pPr defTabSz="1828800">
              <a:lnSpc>
                <a:spcPct val="100000"/>
              </a:lnSpc>
              <a:spcBef>
                <a:spcPts val="0"/>
              </a:spcBef>
              <a:defRPr sz="3600">
                <a:latin typeface="IBM Plex Sans Light"/>
                <a:ea typeface="IBM Plex Sans Light"/>
                <a:cs typeface="IBM Plex Sans Light"/>
                <a:sym typeface="IBM Plex Sans Light"/>
              </a:defRPr>
            </a:pPr>
            <a:endParaRPr/>
          </a:p>
        </p:txBody>
      </p:sp>
      <p:sp>
        <p:nvSpPr>
          <p:cNvPr id="369" name="Rounded Rectangle 28"/>
          <p:cNvSpPr/>
          <p:nvPr/>
        </p:nvSpPr>
        <p:spPr>
          <a:xfrm>
            <a:off x="14252170" y="5343545"/>
            <a:ext cx="4330807" cy="3642143"/>
          </a:xfrm>
          <a:prstGeom prst="roundRect">
            <a:avLst>
              <a:gd name="adj" fmla="val 5591"/>
            </a:avLst>
          </a:prstGeom>
          <a:solidFill>
            <a:srgbClr val="E5F6FF"/>
          </a:solidFill>
          <a:ln w="12700">
            <a:miter lim="400000"/>
          </a:ln>
        </p:spPr>
        <p:txBody>
          <a:bodyPr lIns="182879" tIns="182879" rIns="182879" bIns="182879"/>
          <a:lstStyle/>
          <a:p>
            <a:pPr defTabSz="914218">
              <a:lnSpc>
                <a:spcPct val="100000"/>
              </a:lnSpc>
              <a:spcBef>
                <a:spcPts val="0"/>
              </a:spcBef>
              <a:defRPr sz="1400">
                <a:solidFill>
                  <a:srgbClr val="FFFFFF"/>
                </a:solidFill>
                <a:latin typeface="IBM Plex Sans Light"/>
                <a:ea typeface="IBM Plex Sans Light"/>
                <a:cs typeface="IBM Plex Sans Light"/>
                <a:sym typeface="IBM Plex Sans Light"/>
              </a:defRPr>
            </a:pPr>
            <a:endParaRPr/>
          </a:p>
        </p:txBody>
      </p:sp>
      <p:sp>
        <p:nvSpPr>
          <p:cNvPr id="370" name="Straight Arrow Connector 30"/>
          <p:cNvSpPr/>
          <p:nvPr/>
        </p:nvSpPr>
        <p:spPr>
          <a:xfrm>
            <a:off x="13310170" y="7546198"/>
            <a:ext cx="846215" cy="1"/>
          </a:xfrm>
          <a:prstGeom prst="line">
            <a:avLst/>
          </a:prstGeom>
          <a:ln w="76200">
            <a:solidFill>
              <a:srgbClr val="000000"/>
            </a:solidFill>
            <a:headEnd type="triangle"/>
            <a:tailEnd type="triangle"/>
          </a:ln>
        </p:spPr>
        <p:txBody>
          <a:bodyPr tIns="91439" bIns="91439"/>
          <a:lstStyle/>
          <a:p>
            <a:pPr defTabSz="1828800">
              <a:lnSpc>
                <a:spcPct val="100000"/>
              </a:lnSpc>
              <a:spcBef>
                <a:spcPts val="0"/>
              </a:spcBef>
              <a:defRPr sz="3600">
                <a:latin typeface="IBM Plex Sans Light"/>
                <a:ea typeface="IBM Plex Sans Light"/>
                <a:cs typeface="IBM Plex Sans Light"/>
                <a:sym typeface="IBM Plex Sans Light"/>
              </a:defRPr>
            </a:pPr>
            <a:endParaRPr/>
          </a:p>
        </p:txBody>
      </p:sp>
      <p:sp>
        <p:nvSpPr>
          <p:cNvPr id="371" name="TextBox 31"/>
          <p:cNvSpPr txBox="1"/>
          <p:nvPr/>
        </p:nvSpPr>
        <p:spPr>
          <a:xfrm>
            <a:off x="15473171" y="5520823"/>
            <a:ext cx="182946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1828942">
              <a:lnSpc>
                <a:spcPct val="110000"/>
              </a:lnSpc>
              <a:spcBef>
                <a:spcPts val="0"/>
              </a:spcBef>
              <a:defRPr sz="2800">
                <a:latin typeface="IBM Plex Sans Light"/>
                <a:ea typeface="IBM Plex Sans Light"/>
                <a:cs typeface="IBM Plex Sans Light"/>
                <a:sym typeface="IBM Plex Sans Light"/>
              </a:defRPr>
            </a:lvl1pPr>
          </a:lstStyle>
          <a:p>
            <a:r>
              <a:t>MCP Server</a:t>
            </a:r>
          </a:p>
        </p:txBody>
      </p:sp>
      <p:grpSp>
        <p:nvGrpSpPr>
          <p:cNvPr id="374" name="Rectangle 32"/>
          <p:cNvGrpSpPr/>
          <p:nvPr/>
        </p:nvGrpSpPr>
        <p:grpSpPr>
          <a:xfrm>
            <a:off x="14415062" y="10088050"/>
            <a:ext cx="4186447" cy="785127"/>
            <a:chOff x="0" y="0"/>
            <a:chExt cx="4186446" cy="785126"/>
          </a:xfrm>
        </p:grpSpPr>
        <p:sp>
          <p:nvSpPr>
            <p:cNvPr id="372" name="Rectangle"/>
            <p:cNvSpPr/>
            <p:nvPr/>
          </p:nvSpPr>
          <p:spPr>
            <a:xfrm>
              <a:off x="-1" y="-1"/>
              <a:ext cx="4186448" cy="785128"/>
            </a:xfrm>
            <a:prstGeom prst="rect">
              <a:avLst/>
            </a:prstGeom>
            <a:solidFill>
              <a:srgbClr val="B8FFFE"/>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73" name="Guardrails"/>
            <p:cNvSpPr txBox="1"/>
            <p:nvPr/>
          </p:nvSpPr>
          <p:spPr>
            <a:xfrm>
              <a:off x="-1" y="66185"/>
              <a:ext cx="4186448" cy="652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2800">
                  <a:latin typeface="IBM Plex Sans Light"/>
                  <a:ea typeface="IBM Plex Sans Light"/>
                  <a:cs typeface="IBM Plex Sans Light"/>
                  <a:sym typeface="IBM Plex Sans Light"/>
                </a:defRPr>
              </a:lvl1pPr>
            </a:lstStyle>
            <a:p>
              <a:r>
                <a:t>Guardrails</a:t>
              </a:r>
            </a:p>
          </p:txBody>
        </p:sp>
      </p:grpSp>
      <p:grpSp>
        <p:nvGrpSpPr>
          <p:cNvPr id="377" name="Rectangle 33"/>
          <p:cNvGrpSpPr/>
          <p:nvPr/>
        </p:nvGrpSpPr>
        <p:grpSpPr>
          <a:xfrm>
            <a:off x="14447144" y="10924877"/>
            <a:ext cx="4186445" cy="1122657"/>
            <a:chOff x="0" y="-12700"/>
            <a:chExt cx="4186444" cy="1122655"/>
          </a:xfrm>
        </p:grpSpPr>
        <p:sp>
          <p:nvSpPr>
            <p:cNvPr id="375" name="Rectangle"/>
            <p:cNvSpPr/>
            <p:nvPr/>
          </p:nvSpPr>
          <p:spPr>
            <a:xfrm>
              <a:off x="0" y="91487"/>
              <a:ext cx="4186445" cy="914283"/>
            </a:xfrm>
            <a:prstGeom prst="rect">
              <a:avLst/>
            </a:prstGeom>
            <a:solidFill>
              <a:srgbClr val="B8FFFE"/>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76" name="Access Control &amp; Sandboxing"/>
            <p:cNvSpPr txBox="1"/>
            <p:nvPr/>
          </p:nvSpPr>
          <p:spPr>
            <a:xfrm>
              <a:off x="0" y="-12701"/>
              <a:ext cx="4186445" cy="11226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2800">
                  <a:latin typeface="IBM Plex Sans Light"/>
                  <a:ea typeface="IBM Plex Sans Light"/>
                  <a:cs typeface="IBM Plex Sans Light"/>
                  <a:sym typeface="IBM Plex Sans Light"/>
                </a:defRPr>
              </a:lvl1pPr>
            </a:lstStyle>
            <a:p>
              <a:r>
                <a:t>Access Control &amp; Sandboxing</a:t>
              </a:r>
            </a:p>
          </p:txBody>
        </p:sp>
      </p:grpSp>
      <p:grpSp>
        <p:nvGrpSpPr>
          <p:cNvPr id="380" name="Rectangle 34"/>
          <p:cNvGrpSpPr/>
          <p:nvPr/>
        </p:nvGrpSpPr>
        <p:grpSpPr>
          <a:xfrm>
            <a:off x="14415062" y="12173246"/>
            <a:ext cx="4186447" cy="785127"/>
            <a:chOff x="0" y="0"/>
            <a:chExt cx="4186446" cy="785126"/>
          </a:xfrm>
        </p:grpSpPr>
        <p:sp>
          <p:nvSpPr>
            <p:cNvPr id="378" name="Rectangle"/>
            <p:cNvSpPr/>
            <p:nvPr/>
          </p:nvSpPr>
          <p:spPr>
            <a:xfrm>
              <a:off x="-1" y="-1"/>
              <a:ext cx="4186448" cy="785128"/>
            </a:xfrm>
            <a:prstGeom prst="rect">
              <a:avLst/>
            </a:prstGeom>
            <a:solidFill>
              <a:srgbClr val="B8FFFE"/>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79" name="Information Flow"/>
            <p:cNvSpPr txBox="1"/>
            <p:nvPr/>
          </p:nvSpPr>
          <p:spPr>
            <a:xfrm>
              <a:off x="-1" y="66185"/>
              <a:ext cx="4186448" cy="652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2800">
                  <a:latin typeface="IBM Plex Sans Light"/>
                  <a:ea typeface="IBM Plex Sans Light"/>
                  <a:cs typeface="IBM Plex Sans Light"/>
                  <a:sym typeface="IBM Plex Sans Light"/>
                </a:defRPr>
              </a:lvl1pPr>
            </a:lstStyle>
            <a:p>
              <a:r>
                <a:t>Information Flow</a:t>
              </a:r>
            </a:p>
          </p:txBody>
        </p:sp>
      </p:grpSp>
      <p:grpSp>
        <p:nvGrpSpPr>
          <p:cNvPr id="383" name="Rectangle 35"/>
          <p:cNvGrpSpPr/>
          <p:nvPr/>
        </p:nvGrpSpPr>
        <p:grpSpPr>
          <a:xfrm>
            <a:off x="14279072" y="6125617"/>
            <a:ext cx="4186447" cy="785127"/>
            <a:chOff x="0" y="0"/>
            <a:chExt cx="4186446" cy="785126"/>
          </a:xfrm>
        </p:grpSpPr>
        <p:sp>
          <p:nvSpPr>
            <p:cNvPr id="381" name="Rectangle"/>
            <p:cNvSpPr/>
            <p:nvPr/>
          </p:nvSpPr>
          <p:spPr>
            <a:xfrm>
              <a:off x="-1" y="-1"/>
              <a:ext cx="4186448" cy="785128"/>
            </a:xfrm>
            <a:prstGeom prst="rect">
              <a:avLst/>
            </a:prstGeom>
            <a:solidFill>
              <a:srgbClr val="DBC5FF"/>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82" name="tool"/>
            <p:cNvSpPr txBox="1"/>
            <p:nvPr/>
          </p:nvSpPr>
          <p:spPr>
            <a:xfrm>
              <a:off x="-1" y="66185"/>
              <a:ext cx="4186448" cy="652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2800">
                  <a:latin typeface="IBM Plex Sans Light"/>
                  <a:ea typeface="IBM Plex Sans Light"/>
                  <a:cs typeface="IBM Plex Sans Light"/>
                  <a:sym typeface="IBM Plex Sans Light"/>
                </a:defRPr>
              </a:lvl1pPr>
            </a:lstStyle>
            <a:p>
              <a:r>
                <a:t>tool</a:t>
              </a:r>
            </a:p>
          </p:txBody>
        </p:sp>
      </p:grpSp>
      <p:sp>
        <p:nvSpPr>
          <p:cNvPr id="398" name="Straight Connector 38"/>
          <p:cNvSpPr/>
          <p:nvPr/>
        </p:nvSpPr>
        <p:spPr>
          <a:xfrm>
            <a:off x="12449454" y="9260467"/>
            <a:ext cx="1914996" cy="2236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38100">
            <a:solidFill>
              <a:srgbClr val="000000"/>
            </a:solidFill>
            <a:prstDash val="sysDot"/>
          </a:ln>
        </p:spPr>
        <p:txBody>
          <a:bodyPr/>
          <a:lstStyle/>
          <a:p>
            <a:endParaRPr/>
          </a:p>
        </p:txBody>
      </p:sp>
      <p:sp>
        <p:nvSpPr>
          <p:cNvPr id="385" name="Straight Arrow Connector 43"/>
          <p:cNvSpPr/>
          <p:nvPr/>
        </p:nvSpPr>
        <p:spPr>
          <a:xfrm>
            <a:off x="8754922" y="6233038"/>
            <a:ext cx="1834507" cy="1"/>
          </a:xfrm>
          <a:prstGeom prst="line">
            <a:avLst/>
          </a:prstGeom>
          <a:ln w="76200">
            <a:solidFill>
              <a:srgbClr val="000000"/>
            </a:solidFill>
            <a:tailEnd type="triangle"/>
          </a:ln>
        </p:spPr>
        <p:txBody>
          <a:bodyPr tIns="91439" bIns="91439"/>
          <a:lstStyle/>
          <a:p>
            <a:pPr defTabSz="1828800">
              <a:lnSpc>
                <a:spcPct val="100000"/>
              </a:lnSpc>
              <a:spcBef>
                <a:spcPts val="0"/>
              </a:spcBef>
              <a:defRPr sz="3600">
                <a:latin typeface="IBM Plex Sans Light"/>
                <a:ea typeface="IBM Plex Sans Light"/>
                <a:cs typeface="IBM Plex Sans Light"/>
                <a:sym typeface="IBM Plex Sans Light"/>
              </a:defRPr>
            </a:pPr>
            <a:endParaRPr/>
          </a:p>
        </p:txBody>
      </p:sp>
      <p:sp>
        <p:nvSpPr>
          <p:cNvPr id="399" name="Elbow Connector 45"/>
          <p:cNvSpPr/>
          <p:nvPr/>
        </p:nvSpPr>
        <p:spPr>
          <a:xfrm>
            <a:off x="7350760" y="6751320"/>
            <a:ext cx="3337560" cy="21018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path>
            </a:pathLst>
          </a:custGeom>
          <a:ln w="76200">
            <a:solidFill>
              <a:srgbClr val="000000"/>
            </a:solidFill>
            <a:tailEnd type="triangle"/>
          </a:ln>
        </p:spPr>
        <p:txBody>
          <a:bodyPr/>
          <a:lstStyle/>
          <a:p>
            <a:endParaRPr/>
          </a:p>
        </p:txBody>
      </p:sp>
      <p:sp>
        <p:nvSpPr>
          <p:cNvPr id="387" name="TextBox 47"/>
          <p:cNvSpPr txBox="1"/>
          <p:nvPr/>
        </p:nvSpPr>
        <p:spPr>
          <a:xfrm>
            <a:off x="460381" y="2715897"/>
            <a:ext cx="4186449" cy="20205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828942">
              <a:lnSpc>
                <a:spcPct val="110000"/>
              </a:lnSpc>
              <a:spcBef>
                <a:spcPts val="0"/>
              </a:spcBef>
              <a:defRPr sz="2800">
                <a:latin typeface="IBM Plex Sans Light"/>
                <a:ea typeface="IBM Plex Sans Light"/>
                <a:cs typeface="IBM Plex Sans Light"/>
                <a:sym typeface="IBM Plex Sans Light"/>
              </a:defRPr>
            </a:lvl1pPr>
          </a:lstStyle>
          <a:p>
            <a:r>
              <a:t>Security extensions implemented as LSM-style hooks to ContextForge</a:t>
            </a:r>
          </a:p>
        </p:txBody>
      </p:sp>
      <p:grpSp>
        <p:nvGrpSpPr>
          <p:cNvPr id="390" name="Rectangle 4"/>
          <p:cNvGrpSpPr/>
          <p:nvPr/>
        </p:nvGrpSpPr>
        <p:grpSpPr>
          <a:xfrm>
            <a:off x="14296745" y="7070387"/>
            <a:ext cx="4186447" cy="785127"/>
            <a:chOff x="0" y="0"/>
            <a:chExt cx="4186446" cy="785126"/>
          </a:xfrm>
        </p:grpSpPr>
        <p:sp>
          <p:nvSpPr>
            <p:cNvPr id="388" name="Rectangle"/>
            <p:cNvSpPr/>
            <p:nvPr/>
          </p:nvSpPr>
          <p:spPr>
            <a:xfrm>
              <a:off x="-1" y="-1"/>
              <a:ext cx="4186448" cy="785128"/>
            </a:xfrm>
            <a:prstGeom prst="rect">
              <a:avLst/>
            </a:prstGeom>
            <a:solidFill>
              <a:srgbClr val="DBC5FF"/>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89" name="resource"/>
            <p:cNvSpPr txBox="1"/>
            <p:nvPr/>
          </p:nvSpPr>
          <p:spPr>
            <a:xfrm>
              <a:off x="-1" y="66185"/>
              <a:ext cx="4186448" cy="652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2800">
                  <a:latin typeface="IBM Plex Sans Light"/>
                  <a:ea typeface="IBM Plex Sans Light"/>
                  <a:cs typeface="IBM Plex Sans Light"/>
                  <a:sym typeface="IBM Plex Sans Light"/>
                </a:defRPr>
              </a:lvl1pPr>
            </a:lstStyle>
            <a:p>
              <a:r>
                <a:t>resource</a:t>
              </a:r>
            </a:p>
          </p:txBody>
        </p:sp>
      </p:grpSp>
      <p:grpSp>
        <p:nvGrpSpPr>
          <p:cNvPr id="393" name="Rectangle 8"/>
          <p:cNvGrpSpPr/>
          <p:nvPr/>
        </p:nvGrpSpPr>
        <p:grpSpPr>
          <a:xfrm>
            <a:off x="14296745" y="8009038"/>
            <a:ext cx="4186447" cy="785127"/>
            <a:chOff x="0" y="0"/>
            <a:chExt cx="4186446" cy="785126"/>
          </a:xfrm>
        </p:grpSpPr>
        <p:sp>
          <p:nvSpPr>
            <p:cNvPr id="391" name="Rectangle"/>
            <p:cNvSpPr/>
            <p:nvPr/>
          </p:nvSpPr>
          <p:spPr>
            <a:xfrm>
              <a:off x="-1" y="-1"/>
              <a:ext cx="4186448" cy="785128"/>
            </a:xfrm>
            <a:prstGeom prst="rect">
              <a:avLst/>
            </a:prstGeom>
            <a:solidFill>
              <a:srgbClr val="DBC5FF"/>
            </a:solidFill>
            <a:ln w="12700" cap="flat">
              <a:noFill/>
              <a:miter lim="400000"/>
            </a:ln>
            <a:effectLst/>
          </p:spPr>
          <p:txBody>
            <a:bodyPr wrap="square" lIns="182879" tIns="182879" rIns="182879" bIns="182879" numCol="1" anchor="ctr">
              <a:noAutofit/>
            </a:bodyPr>
            <a:lstStyle/>
            <a:p>
              <a:pPr algn="ctr" defTabSz="914218">
                <a:lnSpc>
                  <a:spcPct val="100000"/>
                </a:lnSpc>
                <a:spcBef>
                  <a:spcPts val="0"/>
                </a:spcBef>
                <a:defRPr sz="3600">
                  <a:solidFill>
                    <a:srgbClr val="FFFFFF"/>
                  </a:solidFill>
                  <a:latin typeface="IBM Plex Sans Light"/>
                  <a:ea typeface="IBM Plex Sans Light"/>
                  <a:cs typeface="IBM Plex Sans Light"/>
                  <a:sym typeface="IBM Plex Sans Light"/>
                </a:defRPr>
              </a:pPr>
              <a:endParaRPr/>
            </a:p>
          </p:txBody>
        </p:sp>
        <p:sp>
          <p:nvSpPr>
            <p:cNvPr id="392" name="prompt"/>
            <p:cNvSpPr txBox="1"/>
            <p:nvPr/>
          </p:nvSpPr>
          <p:spPr>
            <a:xfrm>
              <a:off x="-1" y="66185"/>
              <a:ext cx="4186448" cy="652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8" tIns="91428" rIns="91428" bIns="91428" numCol="1" anchor="ctr">
              <a:spAutoFit/>
            </a:bodyPr>
            <a:lstStyle>
              <a:lvl1pPr algn="ctr" defTabSz="914218">
                <a:lnSpc>
                  <a:spcPct val="100000"/>
                </a:lnSpc>
                <a:spcBef>
                  <a:spcPts val="0"/>
                </a:spcBef>
                <a:defRPr sz="2800">
                  <a:latin typeface="IBM Plex Sans Light"/>
                  <a:ea typeface="IBM Plex Sans Light"/>
                  <a:cs typeface="IBM Plex Sans Light"/>
                  <a:sym typeface="IBM Plex Sans Light"/>
                </a:defRPr>
              </a:lvl1pPr>
            </a:lstStyle>
            <a:p>
              <a:r>
                <a:t>prompt</a:t>
              </a:r>
            </a:p>
          </p:txBody>
        </p:sp>
      </p:grpSp>
      <p:sp>
        <p:nvSpPr>
          <p:cNvPr id="394" name="Rectangle 11"/>
          <p:cNvSpPr/>
          <p:nvPr/>
        </p:nvSpPr>
        <p:spPr>
          <a:xfrm>
            <a:off x="10706885" y="9517304"/>
            <a:ext cx="1972924" cy="763161"/>
          </a:xfrm>
          <a:prstGeom prst="rect">
            <a:avLst/>
          </a:prstGeom>
          <a:ln w="50800">
            <a:solidFill>
              <a:srgbClr val="000000"/>
            </a:solidFill>
          </a:ln>
        </p:spPr>
        <p:txBody>
          <a:bodyPr lIns="182879" tIns="182879" rIns="182879" bIns="182879"/>
          <a:lstStyle/>
          <a:p>
            <a:pPr defTabSz="914218">
              <a:lnSpc>
                <a:spcPct val="100000"/>
              </a:lnSpc>
              <a:spcBef>
                <a:spcPts val="0"/>
              </a:spcBef>
              <a:defRPr sz="1400">
                <a:solidFill>
                  <a:srgbClr val="FFFFFF"/>
                </a:solidFill>
                <a:latin typeface="IBM Plex Sans Light"/>
                <a:ea typeface="IBM Plex Sans Light"/>
                <a:cs typeface="IBM Plex Sans Light"/>
                <a:sym typeface="IBM Plex Sans Light"/>
              </a:defRPr>
            </a:pPr>
            <a:endParaRPr/>
          </a:p>
        </p:txBody>
      </p:sp>
      <p:sp>
        <p:nvSpPr>
          <p:cNvPr id="395" name="TextBox 15"/>
          <p:cNvSpPr txBox="1"/>
          <p:nvPr/>
        </p:nvSpPr>
        <p:spPr>
          <a:xfrm>
            <a:off x="11089637" y="9590333"/>
            <a:ext cx="1790043" cy="652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942">
              <a:lnSpc>
                <a:spcPct val="110000"/>
              </a:lnSpc>
              <a:spcBef>
                <a:spcPts val="0"/>
              </a:spcBef>
              <a:defRPr sz="2800">
                <a:latin typeface="IBM Plex Sans Light"/>
                <a:ea typeface="IBM Plex Sans Light"/>
                <a:cs typeface="IBM Plex Sans Light"/>
                <a:sym typeface="IBM Plex Sans Light"/>
              </a:defRPr>
            </a:lvl1pPr>
          </a:lstStyle>
          <a:p>
            <a:r>
              <a:t>CRUD</a:t>
            </a:r>
          </a:p>
        </p:txBody>
      </p:sp>
      <p:pic>
        <p:nvPicPr>
          <p:cNvPr id="396" name="Picture 17" descr="Picture 17"/>
          <p:cNvPicPr>
            <a:picLocks noChangeAspect="1"/>
          </p:cNvPicPr>
          <p:nvPr/>
        </p:nvPicPr>
        <p:blipFill>
          <a:blip r:embed="rId2"/>
          <a:stretch>
            <a:fillRect/>
          </a:stretch>
        </p:blipFill>
        <p:spPr>
          <a:xfrm>
            <a:off x="19398815" y="33948"/>
            <a:ext cx="4736541" cy="13388698"/>
          </a:xfrm>
          <a:prstGeom prst="rect">
            <a:avLst/>
          </a:prstGeom>
          <a:ln w="12700">
            <a:miter lim="400000"/>
          </a:ln>
        </p:spPr>
      </p:pic>
      <p:sp>
        <p:nvSpPr>
          <p:cNvPr id="397" name="Slide Number Placeholder"/>
          <p:cNvSpPr txBox="1"/>
          <p:nvPr/>
        </p:nvSpPr>
        <p:spPr>
          <a:xfrm>
            <a:off x="694987" y="13101933"/>
            <a:ext cx="9201761" cy="525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828800">
              <a:lnSpc>
                <a:spcPct val="100000"/>
              </a:lnSpc>
              <a:spcBef>
                <a:spcPts val="0"/>
              </a:spcBef>
              <a:defRPr sz="2000">
                <a:latin typeface="IBM Plex Sans"/>
                <a:ea typeface="IBM Plex Sans"/>
                <a:cs typeface="IBM Plex Sans"/>
                <a:sym typeface="IBM Plex Sans"/>
              </a:defRPr>
            </a:pPr>
            <a:r>
              <a:t>IBM | </a:t>
            </a:r>
            <a:r>
              <a:rPr u="sng">
                <a:solidFill>
                  <a:srgbClr val="0F62FE"/>
                </a:solidFill>
                <a:uFill>
                  <a:solidFill>
                    <a:srgbClr val="0F62FE"/>
                  </a:solidFill>
                </a:uFill>
                <a:latin typeface="IBM Plex Sans Light"/>
                <a:ea typeface="IBM Plex Sans Light"/>
                <a:cs typeface="IBM Plex Sans Light"/>
                <a:sym typeface="IBM Plex Sans Light"/>
                <a:hlinkClick r:id="rId3"/>
              </a:rPr>
              <a:t>https://github.com/IBM/mcp-context-forge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Rectangle 25"/>
          <p:cNvSpPr/>
          <p:nvPr/>
        </p:nvSpPr>
        <p:spPr>
          <a:xfrm>
            <a:off x="13904258" y="0"/>
            <a:ext cx="10479743" cy="13716000"/>
          </a:xfrm>
          <a:prstGeom prst="rect">
            <a:avLst/>
          </a:prstGeom>
          <a:solidFill>
            <a:srgbClr val="E5F6FF"/>
          </a:solidFill>
          <a:ln w="38100">
            <a:solidFill>
              <a:srgbClr val="E5F6FF"/>
            </a:solidFill>
          </a:ln>
        </p:spPr>
        <p:txBody>
          <a:bodyPr lIns="182879" tIns="182879" rIns="182879" bIns="182879"/>
          <a:lstStyle/>
          <a:p>
            <a:pPr defTabSz="1828800">
              <a:lnSpc>
                <a:spcPct val="100000"/>
              </a:lnSpc>
              <a:spcBef>
                <a:spcPts val="0"/>
              </a:spcBef>
              <a:defRPr sz="2800">
                <a:solidFill>
                  <a:srgbClr val="FFFFFF"/>
                </a:solidFill>
                <a:latin typeface="IBM Plex Sans Light"/>
                <a:ea typeface="IBM Plex Sans Light"/>
                <a:cs typeface="IBM Plex Sans Light"/>
                <a:sym typeface="IBM Plex Sans Light"/>
              </a:defRPr>
            </a:pPr>
            <a:endParaRPr/>
          </a:p>
        </p:txBody>
      </p:sp>
      <p:sp>
        <p:nvSpPr>
          <p:cNvPr id="402" name="Title 1"/>
          <p:cNvSpPr txBox="1">
            <a:spLocks noGrp="1"/>
          </p:cNvSpPr>
          <p:nvPr>
            <p:ph type="title"/>
          </p:nvPr>
        </p:nvSpPr>
        <p:spPr>
          <a:xfrm>
            <a:off x="575997" y="384889"/>
            <a:ext cx="14799588" cy="2076262"/>
          </a:xfrm>
          <a:prstGeom prst="rect">
            <a:avLst/>
          </a:prstGeom>
        </p:spPr>
        <p:txBody>
          <a:bodyPr/>
          <a:lstStyle/>
          <a:p>
            <a:pPr>
              <a:defRPr sz="6200"/>
            </a:pPr>
            <a:r>
              <a:t>Community engagement </a:t>
            </a:r>
            <a:br/>
            <a:r>
              <a:t>and growth</a:t>
            </a:r>
          </a:p>
        </p:txBody>
      </p:sp>
      <p:pic>
        <p:nvPicPr>
          <p:cNvPr id="403" name="Picture 14" descr="Picture 14"/>
          <p:cNvPicPr>
            <a:picLocks noChangeAspect="1"/>
          </p:cNvPicPr>
          <p:nvPr/>
        </p:nvPicPr>
        <p:blipFill>
          <a:blip r:embed="rId2"/>
          <a:stretch>
            <a:fillRect/>
          </a:stretch>
        </p:blipFill>
        <p:spPr>
          <a:xfrm>
            <a:off x="244824" y="3674295"/>
            <a:ext cx="12846943" cy="7760670"/>
          </a:xfrm>
          <a:prstGeom prst="rect">
            <a:avLst/>
          </a:prstGeom>
          <a:ln w="12700">
            <a:miter lim="400000"/>
          </a:ln>
        </p:spPr>
      </p:pic>
      <p:sp>
        <p:nvSpPr>
          <p:cNvPr id="404" name="TextBox 18"/>
          <p:cNvSpPr txBox="1"/>
          <p:nvPr/>
        </p:nvSpPr>
        <p:spPr>
          <a:xfrm>
            <a:off x="14674578" y="3863659"/>
            <a:ext cx="9373157" cy="6832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828800">
              <a:lnSpc>
                <a:spcPct val="100000"/>
              </a:lnSpc>
              <a:spcBef>
                <a:spcPts val="0"/>
              </a:spcBef>
              <a:defRPr>
                <a:latin typeface="IBM Plex Sans Light"/>
                <a:ea typeface="IBM Plex Sans Light"/>
                <a:cs typeface="IBM Plex Sans Light"/>
                <a:sym typeface="IBM Plex Sans Light"/>
              </a:defRPr>
            </a:pPr>
            <a:r>
              <a:rPr b="1" dirty="0"/>
              <a:t>2.6k+ stars</a:t>
            </a:r>
          </a:p>
          <a:p>
            <a:pPr defTabSz="1828800">
              <a:lnSpc>
                <a:spcPct val="100000"/>
              </a:lnSpc>
              <a:spcBef>
                <a:spcPts val="0"/>
              </a:spcBef>
              <a:defRPr>
                <a:latin typeface="IBM Plex Sans Light"/>
                <a:ea typeface="IBM Plex Sans Light"/>
                <a:cs typeface="IBM Plex Sans Light"/>
                <a:sym typeface="IBM Plex Sans Light"/>
              </a:defRPr>
            </a:pPr>
            <a:endParaRPr b="1" dirty="0"/>
          </a:p>
          <a:p>
            <a:pPr defTabSz="1828800">
              <a:lnSpc>
                <a:spcPct val="100000"/>
              </a:lnSpc>
              <a:spcBef>
                <a:spcPts val="0"/>
              </a:spcBef>
              <a:defRPr>
                <a:latin typeface="IBM Plex Sans Light"/>
                <a:ea typeface="IBM Plex Sans Light"/>
                <a:cs typeface="IBM Plex Sans Light"/>
                <a:sym typeface="IBM Plex Sans Light"/>
              </a:defRPr>
            </a:pPr>
            <a:r>
              <a:rPr b="1" dirty="0"/>
              <a:t>319 forks</a:t>
            </a:r>
          </a:p>
          <a:p>
            <a:pPr defTabSz="1828800">
              <a:lnSpc>
                <a:spcPct val="100000"/>
              </a:lnSpc>
              <a:spcBef>
                <a:spcPts val="0"/>
              </a:spcBef>
              <a:defRPr>
                <a:latin typeface="IBM Plex Sans Light"/>
                <a:ea typeface="IBM Plex Sans Light"/>
                <a:cs typeface="IBM Plex Sans Light"/>
                <a:sym typeface="IBM Plex Sans Light"/>
              </a:defRPr>
            </a:pPr>
            <a:endParaRPr b="1" dirty="0"/>
          </a:p>
          <a:p>
            <a:pPr defTabSz="1828800">
              <a:lnSpc>
                <a:spcPct val="100000"/>
              </a:lnSpc>
              <a:spcBef>
                <a:spcPts val="0"/>
              </a:spcBef>
              <a:defRPr>
                <a:latin typeface="IBM Plex Sans Light"/>
                <a:ea typeface="IBM Plex Sans Light"/>
                <a:cs typeface="IBM Plex Sans Light"/>
                <a:sym typeface="IBM Plex Sans Light"/>
              </a:defRPr>
            </a:pPr>
            <a:r>
              <a:rPr b="1" dirty="0"/>
              <a:t>57 contributors</a:t>
            </a:r>
          </a:p>
          <a:p>
            <a:pPr defTabSz="1828800">
              <a:lnSpc>
                <a:spcPct val="100000"/>
              </a:lnSpc>
              <a:spcBef>
                <a:spcPts val="0"/>
              </a:spcBef>
              <a:defRPr>
                <a:latin typeface="IBM Plex Sans Light"/>
                <a:ea typeface="IBM Plex Sans Light"/>
                <a:cs typeface="IBM Plex Sans Light"/>
                <a:sym typeface="IBM Plex Sans Light"/>
              </a:defRPr>
            </a:pPr>
            <a:endParaRPr dirty="0"/>
          </a:p>
          <a:p>
            <a:pPr defTabSz="1828800">
              <a:lnSpc>
                <a:spcPct val="100000"/>
              </a:lnSpc>
              <a:spcBef>
                <a:spcPts val="0"/>
              </a:spcBef>
              <a:defRPr>
                <a:latin typeface="IBM Plex Sans Light"/>
                <a:ea typeface="IBM Plex Sans Light"/>
                <a:cs typeface="IBM Plex Sans Light"/>
                <a:sym typeface="IBM Plex Sans Light"/>
              </a:defRPr>
            </a:pPr>
            <a:r>
              <a:rPr dirty="0"/>
              <a:t>The most popular MCP Gateway!</a:t>
            </a:r>
          </a:p>
          <a:p>
            <a:pPr defTabSz="1828800">
              <a:lnSpc>
                <a:spcPct val="100000"/>
              </a:lnSpc>
              <a:spcBef>
                <a:spcPts val="0"/>
              </a:spcBef>
              <a:defRPr>
                <a:latin typeface="IBM Plex Sans Light"/>
                <a:ea typeface="IBM Plex Sans Light"/>
                <a:cs typeface="IBM Plex Sans Light"/>
                <a:sym typeface="IBM Plex Sans Light"/>
              </a:defRPr>
            </a:pPr>
            <a:r>
              <a:rPr dirty="0"/>
              <a:t>– with highest number of </a:t>
            </a:r>
            <a:br>
              <a:rPr dirty="0"/>
            </a:br>
            <a:r>
              <a:rPr dirty="0"/>
              <a:t>features and a security focus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 name="ContextForge…"/>
          <p:cNvSpPr txBox="1"/>
          <p:nvPr/>
        </p:nvSpPr>
        <p:spPr>
          <a:xfrm>
            <a:off x="1303196" y="2181625"/>
            <a:ext cx="22193814" cy="1019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609600" indent="-609600">
              <a:buSzPct val="123000"/>
              <a:buChar char="•"/>
              <a:defRPr sz="8000">
                <a:solidFill>
                  <a:srgbClr val="929292"/>
                </a:solidFill>
                <a:latin typeface="Skia"/>
                <a:ea typeface="Skia"/>
                <a:cs typeface="Skia"/>
                <a:sym typeface="Skia"/>
              </a:defRPr>
            </a:pPr>
            <a:r>
              <a:t>ContextForge</a:t>
            </a:r>
          </a:p>
          <a:p>
            <a:pPr marL="609600" indent="-609600">
              <a:buSzPct val="123000"/>
              <a:buChar char="•"/>
              <a:defRPr sz="8000">
                <a:solidFill>
                  <a:srgbClr val="FFFFFF"/>
                </a:solidFill>
                <a:latin typeface="Skia"/>
                <a:ea typeface="Skia"/>
                <a:cs typeface="Skia"/>
                <a:sym typeface="Skia"/>
              </a:defRPr>
            </a:pPr>
            <a:r>
              <a:t>What Is the AI Alliance… and Why?</a:t>
            </a:r>
          </a:p>
          <a:p>
            <a:pPr marL="609600" indent="-609600">
              <a:buSzPct val="123000"/>
              <a:buChar char="•"/>
              <a:defRPr sz="8000">
                <a:solidFill>
                  <a:srgbClr val="929292"/>
                </a:solidFill>
                <a:latin typeface="Skia"/>
                <a:ea typeface="Skia"/>
                <a:cs typeface="Skia"/>
                <a:sym typeface="Skia"/>
              </a:defRPr>
            </a:pPr>
            <a:r>
              <a:t>Building AI-empowered Applications: Agents, MCP, … and More</a:t>
            </a:r>
          </a:p>
          <a:p>
            <a:pPr marL="609600" indent="-609600">
              <a:buSzPct val="123000"/>
              <a:buChar char="•"/>
              <a:defRPr sz="8000">
                <a:solidFill>
                  <a:srgbClr val="929292"/>
                </a:solidFill>
                <a:latin typeface="Skia"/>
                <a:ea typeface="Skia"/>
                <a:cs typeface="Skia"/>
                <a:sym typeface="Skia"/>
              </a:defRPr>
            </a:pPr>
            <a:r>
              <a:t>A Quick Look at Other AI Trends and AIA Projects</a:t>
            </a:r>
          </a:p>
          <a:p>
            <a:pPr marL="609600" indent="-609600">
              <a:buSzPct val="123000"/>
              <a:buChar char="•"/>
              <a:defRPr sz="8000">
                <a:solidFill>
                  <a:srgbClr val="929292"/>
                </a:solidFill>
                <a:latin typeface="Skia"/>
                <a:ea typeface="Skia"/>
                <a:cs typeface="Skia"/>
                <a:sym typeface="Skia"/>
              </a:defRPr>
            </a:pPr>
            <a:r>
              <a:t>Final Thoughts</a:t>
            </a:r>
          </a:p>
        </p:txBody>
      </p:sp>
      <p:sp>
        <p:nvSpPr>
          <p:cNvPr id="407" name="Outline"/>
          <p:cNvSpPr txBox="1">
            <a:spLocks noGrp="1"/>
          </p:cNvSpPr>
          <p:nvPr>
            <p:ph type="title" idx="4294967295"/>
          </p:nvPr>
        </p:nvSpPr>
        <p:spPr>
          <a:xfrm>
            <a:off x="210309" y="293337"/>
            <a:ext cx="14463566" cy="2635241"/>
          </a:xfrm>
          <a:prstGeom prst="rect">
            <a:avLst/>
          </a:prstGeom>
        </p:spPr>
        <p:txBody>
          <a:bodyPr/>
          <a:lstStyle>
            <a:lvl1pPr>
              <a:defRPr sz="11600" b="0" spc="-232">
                <a:solidFill>
                  <a:srgbClr val="FFFFFF"/>
                </a:solidFill>
                <a:latin typeface="Skia"/>
                <a:ea typeface="Skia"/>
                <a:cs typeface="Skia"/>
                <a:sym typeface="Skia"/>
              </a:defRPr>
            </a:lvl1pPr>
          </a:lstStyle>
          <a:p>
            <a:r>
              <a:t>Outline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Title 1"/>
          <p:cNvSpPr txBox="1">
            <a:spLocks noGrp="1"/>
          </p:cNvSpPr>
          <p:nvPr>
            <p:ph type="title"/>
          </p:nvPr>
        </p:nvSpPr>
        <p:spPr>
          <a:xfrm>
            <a:off x="1676400" y="730250"/>
            <a:ext cx="21031200" cy="1625340"/>
          </a:xfrm>
          <a:prstGeom prst="rect">
            <a:avLst/>
          </a:prstGeom>
        </p:spPr>
        <p:txBody>
          <a:bodyPr/>
          <a:lstStyle>
            <a:lvl1pPr>
              <a:defRPr sz="7500"/>
            </a:lvl1pPr>
          </a:lstStyle>
          <a:p>
            <a:r>
              <a:t>Trends in Artificial Intelligence - Closed or Open? </a:t>
            </a:r>
          </a:p>
        </p:txBody>
      </p:sp>
      <p:pic>
        <p:nvPicPr>
          <p:cNvPr id="410" name="Picture 19" descr="Picture 19"/>
          <p:cNvPicPr>
            <a:picLocks noChangeAspect="1"/>
          </p:cNvPicPr>
          <p:nvPr/>
        </p:nvPicPr>
        <p:blipFill>
          <a:blip r:embed="rId3"/>
          <a:stretch>
            <a:fillRect/>
          </a:stretch>
        </p:blipFill>
        <p:spPr>
          <a:xfrm>
            <a:off x="3107300" y="4023197"/>
            <a:ext cx="6460772" cy="4696619"/>
          </a:xfrm>
          <a:prstGeom prst="rect">
            <a:avLst/>
          </a:prstGeom>
          <a:ln w="12700">
            <a:miter lim="400000"/>
          </a:ln>
        </p:spPr>
      </p:pic>
      <p:pic>
        <p:nvPicPr>
          <p:cNvPr id="411" name="Picture 20" descr="Picture 20"/>
          <p:cNvPicPr>
            <a:picLocks noChangeAspect="1"/>
          </p:cNvPicPr>
          <p:nvPr/>
        </p:nvPicPr>
        <p:blipFill>
          <a:blip r:embed="rId4"/>
          <a:stretch>
            <a:fillRect/>
          </a:stretch>
        </p:blipFill>
        <p:spPr>
          <a:xfrm>
            <a:off x="2446364" y="9009060"/>
            <a:ext cx="7440255" cy="2651127"/>
          </a:xfrm>
          <a:prstGeom prst="rect">
            <a:avLst/>
          </a:prstGeom>
          <a:ln w="12700">
            <a:miter lim="400000"/>
          </a:ln>
        </p:spPr>
      </p:pic>
      <p:pic>
        <p:nvPicPr>
          <p:cNvPr id="412" name="Picture 22" descr="Picture 22"/>
          <p:cNvPicPr>
            <a:picLocks noChangeAspect="1"/>
          </p:cNvPicPr>
          <p:nvPr/>
        </p:nvPicPr>
        <p:blipFill>
          <a:blip r:embed="rId5"/>
          <a:stretch>
            <a:fillRect/>
          </a:stretch>
        </p:blipFill>
        <p:spPr>
          <a:xfrm>
            <a:off x="16887552" y="3103626"/>
            <a:ext cx="3285067" cy="1170543"/>
          </a:xfrm>
          <a:prstGeom prst="rect">
            <a:avLst/>
          </a:prstGeom>
          <a:ln w="12700">
            <a:miter lim="400000"/>
          </a:ln>
        </p:spPr>
      </p:pic>
      <p:pic>
        <p:nvPicPr>
          <p:cNvPr id="413" name="Picture 23" descr="Picture 23"/>
          <p:cNvPicPr>
            <a:picLocks noChangeAspect="1"/>
          </p:cNvPicPr>
          <p:nvPr/>
        </p:nvPicPr>
        <p:blipFill>
          <a:blip r:embed="rId6"/>
          <a:stretch>
            <a:fillRect/>
          </a:stretch>
        </p:blipFill>
        <p:spPr>
          <a:xfrm>
            <a:off x="15279245" y="4600354"/>
            <a:ext cx="7388284" cy="4070149"/>
          </a:xfrm>
          <a:prstGeom prst="rect">
            <a:avLst/>
          </a:prstGeom>
          <a:ln w="12700">
            <a:miter lim="400000"/>
          </a:ln>
        </p:spPr>
      </p:pic>
      <p:pic>
        <p:nvPicPr>
          <p:cNvPr id="414" name="Picture 4" descr="Picture 4"/>
          <p:cNvPicPr>
            <a:picLocks noChangeAspect="1"/>
          </p:cNvPicPr>
          <p:nvPr/>
        </p:nvPicPr>
        <p:blipFill>
          <a:blip r:embed="rId7"/>
          <a:stretch>
            <a:fillRect/>
          </a:stretch>
        </p:blipFill>
        <p:spPr>
          <a:xfrm>
            <a:off x="12260178" y="4305598"/>
            <a:ext cx="2441484" cy="1368713"/>
          </a:xfrm>
          <a:prstGeom prst="rect">
            <a:avLst/>
          </a:prstGeom>
          <a:ln w="12700">
            <a:miter lim="400000"/>
          </a:ln>
        </p:spPr>
      </p:pic>
      <p:pic>
        <p:nvPicPr>
          <p:cNvPr id="415" name="Picture 25" descr="Picture 25"/>
          <p:cNvPicPr>
            <a:picLocks noChangeAspect="1"/>
          </p:cNvPicPr>
          <p:nvPr/>
        </p:nvPicPr>
        <p:blipFill>
          <a:blip r:embed="rId8"/>
          <a:stretch>
            <a:fillRect/>
          </a:stretch>
        </p:blipFill>
        <p:spPr>
          <a:xfrm>
            <a:off x="12288495" y="5961162"/>
            <a:ext cx="2527437" cy="1201315"/>
          </a:xfrm>
          <a:prstGeom prst="rect">
            <a:avLst/>
          </a:prstGeom>
          <a:ln w="12700">
            <a:miter lim="400000"/>
          </a:ln>
        </p:spPr>
      </p:pic>
      <p:pic>
        <p:nvPicPr>
          <p:cNvPr id="416" name="Picture 4" descr="Picture 4"/>
          <p:cNvPicPr>
            <a:picLocks noChangeAspect="1"/>
          </p:cNvPicPr>
          <p:nvPr/>
        </p:nvPicPr>
        <p:blipFill>
          <a:blip r:embed="rId9"/>
          <a:stretch>
            <a:fillRect/>
          </a:stretch>
        </p:blipFill>
        <p:spPr>
          <a:xfrm>
            <a:off x="17709551" y="9136212"/>
            <a:ext cx="2441485" cy="1956089"/>
          </a:xfrm>
          <a:prstGeom prst="rect">
            <a:avLst/>
          </a:prstGeom>
          <a:ln w="12700">
            <a:miter lim="400000"/>
          </a:ln>
        </p:spPr>
      </p:pic>
      <p:pic>
        <p:nvPicPr>
          <p:cNvPr id="417" name="Picture 6" descr="Picture 6"/>
          <p:cNvPicPr>
            <a:picLocks noChangeAspect="1"/>
          </p:cNvPicPr>
          <p:nvPr/>
        </p:nvPicPr>
        <p:blipFill>
          <a:blip r:embed="rId10"/>
          <a:stretch>
            <a:fillRect/>
          </a:stretch>
        </p:blipFill>
        <p:spPr>
          <a:xfrm>
            <a:off x="20731619" y="9650682"/>
            <a:ext cx="2412033" cy="935415"/>
          </a:xfrm>
          <a:prstGeom prst="rect">
            <a:avLst/>
          </a:prstGeom>
          <a:ln w="12700">
            <a:miter lim="400000"/>
          </a:ln>
        </p:spPr>
      </p:pic>
      <p:pic>
        <p:nvPicPr>
          <p:cNvPr id="418" name="Picture 28" descr="Picture 28"/>
          <p:cNvPicPr>
            <a:picLocks noChangeAspect="1"/>
          </p:cNvPicPr>
          <p:nvPr/>
        </p:nvPicPr>
        <p:blipFill>
          <a:blip r:embed="rId11"/>
          <a:stretch>
            <a:fillRect/>
          </a:stretch>
        </p:blipFill>
        <p:spPr>
          <a:xfrm>
            <a:off x="14309066" y="9684398"/>
            <a:ext cx="2819903" cy="927977"/>
          </a:xfrm>
          <a:prstGeom prst="rect">
            <a:avLst/>
          </a:prstGeom>
          <a:ln w="12700">
            <a:miter lim="400000"/>
          </a:ln>
        </p:spPr>
      </p:pic>
      <p:sp>
        <p:nvSpPr>
          <p:cNvPr id="419" name="TextBox 34"/>
          <p:cNvSpPr txBox="1"/>
          <p:nvPr/>
        </p:nvSpPr>
        <p:spPr>
          <a:xfrm>
            <a:off x="4887467" y="11430858"/>
            <a:ext cx="14609063" cy="1275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ctr" defTabSz="3657646">
              <a:lnSpc>
                <a:spcPct val="100000"/>
              </a:lnSpc>
              <a:spcBef>
                <a:spcPts val="0"/>
              </a:spcBef>
              <a:defRPr sz="4000" i="1">
                <a:solidFill>
                  <a:srgbClr val="121619"/>
                </a:solidFill>
                <a:latin typeface="Aptos"/>
                <a:ea typeface="Aptos"/>
                <a:cs typeface="Aptos"/>
                <a:sym typeface="Aptos"/>
              </a:defRPr>
            </a:pPr>
            <a:r>
              <a:t>“The future of AI is open — no matter what some say.”</a:t>
            </a:r>
          </a:p>
          <a:p>
            <a:pPr algn="ctr" defTabSz="3657646">
              <a:lnSpc>
                <a:spcPct val="100000"/>
              </a:lnSpc>
              <a:spcBef>
                <a:spcPts val="0"/>
              </a:spcBef>
              <a:defRPr sz="3200">
                <a:solidFill>
                  <a:srgbClr val="121619"/>
                </a:solidFill>
                <a:latin typeface="Aptos"/>
                <a:ea typeface="Aptos"/>
                <a:cs typeface="Aptos"/>
                <a:sym typeface="Aptos"/>
              </a:defRPr>
            </a:pPr>
            <a:r>
              <a:t>Dario Gill, SVP and Director of Research, IBM</a:t>
            </a:r>
          </a:p>
        </p:txBody>
      </p:sp>
      <p:pic>
        <p:nvPicPr>
          <p:cNvPr id="420" name="Picture 2" descr="Picture 2"/>
          <p:cNvPicPr>
            <a:picLocks noChangeAspect="1"/>
          </p:cNvPicPr>
          <p:nvPr/>
        </p:nvPicPr>
        <p:blipFill>
          <a:blip r:embed="rId12"/>
          <a:stretch>
            <a:fillRect/>
          </a:stretch>
        </p:blipFill>
        <p:spPr>
          <a:xfrm>
            <a:off x="12576667" y="7449328"/>
            <a:ext cx="1808505" cy="190495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410"/>
                                        </p:tgtEl>
                                        <p:attrNameLst>
                                          <p:attrName>style.visibility</p:attrName>
                                        </p:attrNameLst>
                                      </p:cBhvr>
                                      <p:to>
                                        <p:strVal val="visible"/>
                                      </p:to>
                                    </p:set>
                                    <p:anim calcmode="lin" valueType="num">
                                      <p:cBhvr>
                                        <p:cTn id="7" dur="1000" fill="hold"/>
                                        <p:tgtEl>
                                          <p:spTgt spid="410"/>
                                        </p:tgtEl>
                                        <p:attrNameLst>
                                          <p:attrName>ppt_x</p:attrName>
                                        </p:attrNameLst>
                                      </p:cBhvr>
                                      <p:tavLst>
                                        <p:tav tm="0">
                                          <p:val>
                                            <p:strVal val="#ppt_x"/>
                                          </p:val>
                                        </p:tav>
                                        <p:tav tm="100000">
                                          <p:val>
                                            <p:strVal val="#ppt_x"/>
                                          </p:val>
                                        </p:tav>
                                      </p:tavLst>
                                    </p:anim>
                                    <p:anim calcmode="lin" valueType="num">
                                      <p:cBhvr>
                                        <p:cTn id="8" dur="1000" fill="hold"/>
                                        <p:tgtEl>
                                          <p:spTgt spid="4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411"/>
                                        </p:tgtEl>
                                        <p:attrNameLst>
                                          <p:attrName>style.visibility</p:attrName>
                                        </p:attrNameLst>
                                      </p:cBhvr>
                                      <p:to>
                                        <p:strVal val="visible"/>
                                      </p:to>
                                    </p:set>
                                    <p:anim calcmode="lin" valueType="num">
                                      <p:cBhvr>
                                        <p:cTn id="13" dur="1000" fill="hold"/>
                                        <p:tgtEl>
                                          <p:spTgt spid="411"/>
                                        </p:tgtEl>
                                        <p:attrNameLst>
                                          <p:attrName>ppt_x</p:attrName>
                                        </p:attrNameLst>
                                      </p:cBhvr>
                                      <p:tavLst>
                                        <p:tav tm="0">
                                          <p:val>
                                            <p:strVal val="#ppt_x"/>
                                          </p:val>
                                        </p:tav>
                                        <p:tav tm="100000">
                                          <p:val>
                                            <p:strVal val="#ppt_x"/>
                                          </p:val>
                                        </p:tav>
                                      </p:tavLst>
                                    </p:anim>
                                    <p:anim calcmode="lin" valueType="num">
                                      <p:cBhvr>
                                        <p:cTn id="14" dur="1000" fill="hold"/>
                                        <p:tgtEl>
                                          <p:spTgt spid="4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3" nodeType="clickEffect">
                                  <p:stCondLst>
                                    <p:cond delay="0"/>
                                  </p:stCondLst>
                                  <p:iterate>
                                    <p:tmAbs val="0"/>
                                  </p:iterate>
                                  <p:childTnLst>
                                    <p:set>
                                      <p:cBhvr>
                                        <p:cTn id="18" fill="hold"/>
                                        <p:tgtEl>
                                          <p:spTgt spid="412"/>
                                        </p:tgtEl>
                                        <p:attrNameLst>
                                          <p:attrName>style.visibility</p:attrName>
                                        </p:attrNameLst>
                                      </p:cBhvr>
                                      <p:to>
                                        <p:strVal val="visible"/>
                                      </p:to>
                                    </p:set>
                                    <p:anim calcmode="lin" valueType="num">
                                      <p:cBhvr>
                                        <p:cTn id="19" dur="1000" fill="hold"/>
                                        <p:tgtEl>
                                          <p:spTgt spid="412"/>
                                        </p:tgtEl>
                                        <p:attrNameLst>
                                          <p:attrName>ppt_x</p:attrName>
                                        </p:attrNameLst>
                                      </p:cBhvr>
                                      <p:tavLst>
                                        <p:tav tm="0">
                                          <p:val>
                                            <p:strVal val="#ppt_x"/>
                                          </p:val>
                                        </p:tav>
                                        <p:tav tm="100000">
                                          <p:val>
                                            <p:strVal val="#ppt_x"/>
                                          </p:val>
                                        </p:tav>
                                      </p:tavLst>
                                    </p:anim>
                                    <p:anim calcmode="lin" valueType="num">
                                      <p:cBhvr>
                                        <p:cTn id="20" dur="1000" fill="hold"/>
                                        <p:tgtEl>
                                          <p:spTgt spid="412"/>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4" fill="hold" grpId="4" nodeType="afterEffect">
                                  <p:stCondLst>
                                    <p:cond delay="0"/>
                                  </p:stCondLst>
                                  <p:iterate>
                                    <p:tmAbs val="0"/>
                                  </p:iterate>
                                  <p:childTnLst>
                                    <p:set>
                                      <p:cBhvr>
                                        <p:cTn id="23" fill="hold"/>
                                        <p:tgtEl>
                                          <p:spTgt spid="413"/>
                                        </p:tgtEl>
                                        <p:attrNameLst>
                                          <p:attrName>style.visibility</p:attrName>
                                        </p:attrNameLst>
                                      </p:cBhvr>
                                      <p:to>
                                        <p:strVal val="visible"/>
                                      </p:to>
                                    </p:set>
                                    <p:anim calcmode="lin" valueType="num">
                                      <p:cBhvr>
                                        <p:cTn id="24" dur="1000" fill="hold"/>
                                        <p:tgtEl>
                                          <p:spTgt spid="413"/>
                                        </p:tgtEl>
                                        <p:attrNameLst>
                                          <p:attrName>ppt_x</p:attrName>
                                        </p:attrNameLst>
                                      </p:cBhvr>
                                      <p:tavLst>
                                        <p:tav tm="0">
                                          <p:val>
                                            <p:strVal val="#ppt_x"/>
                                          </p:val>
                                        </p:tav>
                                        <p:tav tm="100000">
                                          <p:val>
                                            <p:strVal val="#ppt_x"/>
                                          </p:val>
                                        </p:tav>
                                      </p:tavLst>
                                    </p:anim>
                                    <p:anim calcmode="lin" valueType="num">
                                      <p:cBhvr>
                                        <p:cTn id="25" dur="1000" fill="hold"/>
                                        <p:tgtEl>
                                          <p:spTgt spid="413"/>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4" fill="hold" grpId="5" nodeType="afterEffect">
                                  <p:stCondLst>
                                    <p:cond delay="0"/>
                                  </p:stCondLst>
                                  <p:iterate>
                                    <p:tmAbs val="0"/>
                                  </p:iterate>
                                  <p:childTnLst>
                                    <p:set>
                                      <p:cBhvr>
                                        <p:cTn id="28" fill="hold"/>
                                        <p:tgtEl>
                                          <p:spTgt spid="414"/>
                                        </p:tgtEl>
                                        <p:attrNameLst>
                                          <p:attrName>style.visibility</p:attrName>
                                        </p:attrNameLst>
                                      </p:cBhvr>
                                      <p:to>
                                        <p:strVal val="visible"/>
                                      </p:to>
                                    </p:set>
                                    <p:anim calcmode="lin" valueType="num">
                                      <p:cBhvr>
                                        <p:cTn id="29" dur="1000" fill="hold"/>
                                        <p:tgtEl>
                                          <p:spTgt spid="414"/>
                                        </p:tgtEl>
                                        <p:attrNameLst>
                                          <p:attrName>ppt_x</p:attrName>
                                        </p:attrNameLst>
                                      </p:cBhvr>
                                      <p:tavLst>
                                        <p:tav tm="0">
                                          <p:val>
                                            <p:strVal val="#ppt_x"/>
                                          </p:val>
                                        </p:tav>
                                        <p:tav tm="100000">
                                          <p:val>
                                            <p:strVal val="#ppt_x"/>
                                          </p:val>
                                        </p:tav>
                                      </p:tavLst>
                                    </p:anim>
                                    <p:anim calcmode="lin" valueType="num">
                                      <p:cBhvr>
                                        <p:cTn id="30" dur="1000" fill="hold"/>
                                        <p:tgtEl>
                                          <p:spTgt spid="41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6" nodeType="afterEffect">
                                  <p:stCondLst>
                                    <p:cond delay="0"/>
                                  </p:stCondLst>
                                  <p:iterate>
                                    <p:tmAbs val="0"/>
                                  </p:iterate>
                                  <p:childTnLst>
                                    <p:set>
                                      <p:cBhvr>
                                        <p:cTn id="33" fill="hold"/>
                                        <p:tgtEl>
                                          <p:spTgt spid="415"/>
                                        </p:tgtEl>
                                        <p:attrNameLst>
                                          <p:attrName>style.visibility</p:attrName>
                                        </p:attrNameLst>
                                      </p:cBhvr>
                                      <p:to>
                                        <p:strVal val="visible"/>
                                      </p:to>
                                    </p:set>
                                    <p:anim calcmode="lin" valueType="num">
                                      <p:cBhvr>
                                        <p:cTn id="34" dur="1000" fill="hold"/>
                                        <p:tgtEl>
                                          <p:spTgt spid="415"/>
                                        </p:tgtEl>
                                        <p:attrNameLst>
                                          <p:attrName>ppt_x</p:attrName>
                                        </p:attrNameLst>
                                      </p:cBhvr>
                                      <p:tavLst>
                                        <p:tav tm="0">
                                          <p:val>
                                            <p:strVal val="#ppt_x"/>
                                          </p:val>
                                        </p:tav>
                                        <p:tav tm="100000">
                                          <p:val>
                                            <p:strVal val="#ppt_x"/>
                                          </p:val>
                                        </p:tav>
                                      </p:tavLst>
                                    </p:anim>
                                    <p:anim calcmode="lin" valueType="num">
                                      <p:cBhvr>
                                        <p:cTn id="35" dur="1000" fill="hold"/>
                                        <p:tgtEl>
                                          <p:spTgt spid="415"/>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2" presetClass="entr" presetSubtype="4" fill="hold" grpId="7" nodeType="afterEffect">
                                  <p:stCondLst>
                                    <p:cond delay="0"/>
                                  </p:stCondLst>
                                  <p:iterate>
                                    <p:tmAbs val="0"/>
                                  </p:iterate>
                                  <p:childTnLst>
                                    <p:set>
                                      <p:cBhvr>
                                        <p:cTn id="38" fill="hold"/>
                                        <p:tgtEl>
                                          <p:spTgt spid="420"/>
                                        </p:tgtEl>
                                        <p:attrNameLst>
                                          <p:attrName>style.visibility</p:attrName>
                                        </p:attrNameLst>
                                      </p:cBhvr>
                                      <p:to>
                                        <p:strVal val="visible"/>
                                      </p:to>
                                    </p:set>
                                    <p:anim calcmode="lin" valueType="num">
                                      <p:cBhvr>
                                        <p:cTn id="39" dur="1000" fill="hold"/>
                                        <p:tgtEl>
                                          <p:spTgt spid="420"/>
                                        </p:tgtEl>
                                        <p:attrNameLst>
                                          <p:attrName>ppt_x</p:attrName>
                                        </p:attrNameLst>
                                      </p:cBhvr>
                                      <p:tavLst>
                                        <p:tav tm="0">
                                          <p:val>
                                            <p:strVal val="#ppt_x"/>
                                          </p:val>
                                        </p:tav>
                                        <p:tav tm="100000">
                                          <p:val>
                                            <p:strVal val="#ppt_x"/>
                                          </p:val>
                                        </p:tav>
                                      </p:tavLst>
                                    </p:anim>
                                    <p:anim calcmode="lin" valueType="num">
                                      <p:cBhvr>
                                        <p:cTn id="40" dur="1000" fill="hold"/>
                                        <p:tgtEl>
                                          <p:spTgt spid="420"/>
                                        </p:tgtEl>
                                        <p:attrNameLst>
                                          <p:attrName>ppt_y</p:attrName>
                                        </p:attrNameLst>
                                      </p:cBhvr>
                                      <p:tavLst>
                                        <p:tav tm="0">
                                          <p:val>
                                            <p:strVal val="1+#ppt_h/2"/>
                                          </p:val>
                                        </p:tav>
                                        <p:tav tm="100000">
                                          <p:val>
                                            <p:strVal val="#ppt_y"/>
                                          </p:val>
                                        </p:tav>
                                      </p:tavLst>
                                    </p:anim>
                                  </p:childTnLst>
                                </p:cTn>
                              </p:par>
                            </p:childTnLst>
                          </p:cTn>
                        </p:par>
                        <p:par>
                          <p:cTn id="41" fill="hold">
                            <p:stCondLst>
                              <p:cond delay="5000"/>
                            </p:stCondLst>
                            <p:childTnLst>
                              <p:par>
                                <p:cTn id="42" presetID="2" presetClass="entr" presetSubtype="4" fill="hold" grpId="8" nodeType="afterEffect">
                                  <p:stCondLst>
                                    <p:cond delay="0"/>
                                  </p:stCondLst>
                                  <p:iterate>
                                    <p:tmAbs val="0"/>
                                  </p:iterate>
                                  <p:childTnLst>
                                    <p:set>
                                      <p:cBhvr>
                                        <p:cTn id="43" fill="hold"/>
                                        <p:tgtEl>
                                          <p:spTgt spid="418"/>
                                        </p:tgtEl>
                                        <p:attrNameLst>
                                          <p:attrName>style.visibility</p:attrName>
                                        </p:attrNameLst>
                                      </p:cBhvr>
                                      <p:to>
                                        <p:strVal val="visible"/>
                                      </p:to>
                                    </p:set>
                                    <p:anim calcmode="lin" valueType="num">
                                      <p:cBhvr>
                                        <p:cTn id="44" dur="1000" fill="hold"/>
                                        <p:tgtEl>
                                          <p:spTgt spid="418"/>
                                        </p:tgtEl>
                                        <p:attrNameLst>
                                          <p:attrName>ppt_x</p:attrName>
                                        </p:attrNameLst>
                                      </p:cBhvr>
                                      <p:tavLst>
                                        <p:tav tm="0">
                                          <p:val>
                                            <p:strVal val="#ppt_x"/>
                                          </p:val>
                                        </p:tav>
                                        <p:tav tm="100000">
                                          <p:val>
                                            <p:strVal val="#ppt_x"/>
                                          </p:val>
                                        </p:tav>
                                      </p:tavLst>
                                    </p:anim>
                                    <p:anim calcmode="lin" valueType="num">
                                      <p:cBhvr>
                                        <p:cTn id="45" dur="1000" fill="hold"/>
                                        <p:tgtEl>
                                          <p:spTgt spid="418"/>
                                        </p:tgtEl>
                                        <p:attrNameLst>
                                          <p:attrName>ppt_y</p:attrName>
                                        </p:attrNameLst>
                                      </p:cBhvr>
                                      <p:tavLst>
                                        <p:tav tm="0">
                                          <p:val>
                                            <p:strVal val="1+#ppt_h/2"/>
                                          </p:val>
                                        </p:tav>
                                        <p:tav tm="100000">
                                          <p:val>
                                            <p:strVal val="#ppt_y"/>
                                          </p:val>
                                        </p:tav>
                                      </p:tavLst>
                                    </p:anim>
                                  </p:childTnLst>
                                </p:cTn>
                              </p:par>
                            </p:childTnLst>
                          </p:cTn>
                        </p:par>
                        <p:par>
                          <p:cTn id="46" fill="hold">
                            <p:stCondLst>
                              <p:cond delay="6000"/>
                            </p:stCondLst>
                            <p:childTnLst>
                              <p:par>
                                <p:cTn id="47" presetID="2" presetClass="entr" presetSubtype="4" fill="hold" grpId="9" nodeType="afterEffect">
                                  <p:stCondLst>
                                    <p:cond delay="0"/>
                                  </p:stCondLst>
                                  <p:iterate>
                                    <p:tmAbs val="0"/>
                                  </p:iterate>
                                  <p:childTnLst>
                                    <p:set>
                                      <p:cBhvr>
                                        <p:cTn id="48" fill="hold"/>
                                        <p:tgtEl>
                                          <p:spTgt spid="416"/>
                                        </p:tgtEl>
                                        <p:attrNameLst>
                                          <p:attrName>style.visibility</p:attrName>
                                        </p:attrNameLst>
                                      </p:cBhvr>
                                      <p:to>
                                        <p:strVal val="visible"/>
                                      </p:to>
                                    </p:set>
                                    <p:anim calcmode="lin" valueType="num">
                                      <p:cBhvr>
                                        <p:cTn id="49" dur="1000" fill="hold"/>
                                        <p:tgtEl>
                                          <p:spTgt spid="416"/>
                                        </p:tgtEl>
                                        <p:attrNameLst>
                                          <p:attrName>ppt_x</p:attrName>
                                        </p:attrNameLst>
                                      </p:cBhvr>
                                      <p:tavLst>
                                        <p:tav tm="0">
                                          <p:val>
                                            <p:strVal val="#ppt_x"/>
                                          </p:val>
                                        </p:tav>
                                        <p:tav tm="100000">
                                          <p:val>
                                            <p:strVal val="#ppt_x"/>
                                          </p:val>
                                        </p:tav>
                                      </p:tavLst>
                                    </p:anim>
                                    <p:anim calcmode="lin" valueType="num">
                                      <p:cBhvr>
                                        <p:cTn id="50" dur="1000" fill="hold"/>
                                        <p:tgtEl>
                                          <p:spTgt spid="416"/>
                                        </p:tgtEl>
                                        <p:attrNameLst>
                                          <p:attrName>ppt_y</p:attrName>
                                        </p:attrNameLst>
                                      </p:cBhvr>
                                      <p:tavLst>
                                        <p:tav tm="0">
                                          <p:val>
                                            <p:strVal val="1+#ppt_h/2"/>
                                          </p:val>
                                        </p:tav>
                                        <p:tav tm="100000">
                                          <p:val>
                                            <p:strVal val="#ppt_y"/>
                                          </p:val>
                                        </p:tav>
                                      </p:tavLst>
                                    </p:anim>
                                  </p:childTnLst>
                                </p:cTn>
                              </p:par>
                            </p:childTnLst>
                          </p:cTn>
                        </p:par>
                        <p:par>
                          <p:cTn id="51" fill="hold">
                            <p:stCondLst>
                              <p:cond delay="7000"/>
                            </p:stCondLst>
                            <p:childTnLst>
                              <p:par>
                                <p:cTn id="52" presetID="2" presetClass="entr" presetSubtype="4" fill="hold" grpId="10" nodeType="afterEffect">
                                  <p:stCondLst>
                                    <p:cond delay="0"/>
                                  </p:stCondLst>
                                  <p:iterate>
                                    <p:tmAbs val="0"/>
                                  </p:iterate>
                                  <p:childTnLst>
                                    <p:set>
                                      <p:cBhvr>
                                        <p:cTn id="53" fill="hold"/>
                                        <p:tgtEl>
                                          <p:spTgt spid="417"/>
                                        </p:tgtEl>
                                        <p:attrNameLst>
                                          <p:attrName>style.visibility</p:attrName>
                                        </p:attrNameLst>
                                      </p:cBhvr>
                                      <p:to>
                                        <p:strVal val="visible"/>
                                      </p:to>
                                    </p:set>
                                    <p:anim calcmode="lin" valueType="num">
                                      <p:cBhvr>
                                        <p:cTn id="54" dur="1000" fill="hold"/>
                                        <p:tgtEl>
                                          <p:spTgt spid="417"/>
                                        </p:tgtEl>
                                        <p:attrNameLst>
                                          <p:attrName>ppt_x</p:attrName>
                                        </p:attrNameLst>
                                      </p:cBhvr>
                                      <p:tavLst>
                                        <p:tav tm="0">
                                          <p:val>
                                            <p:strVal val="#ppt_x"/>
                                          </p:val>
                                        </p:tav>
                                        <p:tav tm="100000">
                                          <p:val>
                                            <p:strVal val="#ppt_x"/>
                                          </p:val>
                                        </p:tav>
                                      </p:tavLst>
                                    </p:anim>
                                    <p:anim calcmode="lin" valueType="num">
                                      <p:cBhvr>
                                        <p:cTn id="55" dur="1000" fill="hold"/>
                                        <p:tgtEl>
                                          <p:spTgt spid="41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11" nodeType="clickEffect">
                                  <p:stCondLst>
                                    <p:cond delay="0"/>
                                  </p:stCondLst>
                                  <p:iterate>
                                    <p:tmAbs val="0"/>
                                  </p:iterate>
                                  <p:childTnLst>
                                    <p:set>
                                      <p:cBhvr>
                                        <p:cTn id="59" fill="hold"/>
                                        <p:tgtEl>
                                          <p:spTgt spid="419"/>
                                        </p:tgtEl>
                                        <p:attrNameLst>
                                          <p:attrName>style.visibility</p:attrName>
                                        </p:attrNameLst>
                                      </p:cBhvr>
                                      <p:to>
                                        <p:strVal val="visible"/>
                                      </p:to>
                                    </p:set>
                                    <p:anim calcmode="lin" valueType="num">
                                      <p:cBhvr>
                                        <p:cTn id="60" dur="1000" fill="hold"/>
                                        <p:tgtEl>
                                          <p:spTgt spid="419"/>
                                        </p:tgtEl>
                                        <p:attrNameLst>
                                          <p:attrName>ppt_x</p:attrName>
                                        </p:attrNameLst>
                                      </p:cBhvr>
                                      <p:tavLst>
                                        <p:tav tm="0">
                                          <p:val>
                                            <p:strVal val="#ppt_x"/>
                                          </p:val>
                                        </p:tav>
                                        <p:tav tm="100000">
                                          <p:val>
                                            <p:strVal val="#ppt_x"/>
                                          </p:val>
                                        </p:tav>
                                      </p:tavLst>
                                    </p:anim>
                                    <p:anim calcmode="lin" valueType="num">
                                      <p:cBhvr>
                                        <p:cTn id="61" dur="1000" fill="hold"/>
                                        <p:tgtEl>
                                          <p:spTgt spid="4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1" animBg="1" advAuto="0"/>
      <p:bldP spid="411" grpId="2" animBg="1" advAuto="0"/>
      <p:bldP spid="412" grpId="3" animBg="1" advAuto="0"/>
      <p:bldP spid="413" grpId="4" animBg="1" advAuto="0"/>
      <p:bldP spid="414" grpId="5" animBg="1" advAuto="0"/>
      <p:bldP spid="415" grpId="6" animBg="1" advAuto="0"/>
      <p:bldP spid="416" grpId="9" animBg="1" advAuto="0"/>
      <p:bldP spid="417" grpId="10" animBg="1" advAuto="0"/>
      <p:bldP spid="418" grpId="8" animBg="1" advAuto="0"/>
      <p:bldP spid="419" grpId="11" animBg="1" advAuto="0"/>
      <p:bldP spid="420" grpId="7"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24" name="Google Shape;319;p3" descr="Google Shape;319;p3"/>
          <p:cNvPicPr>
            <a:picLocks noChangeAspect="1"/>
          </p:cNvPicPr>
          <p:nvPr/>
        </p:nvPicPr>
        <p:blipFill>
          <a:blip r:embed="rId2"/>
          <a:stretch>
            <a:fillRect/>
          </a:stretch>
        </p:blipFill>
        <p:spPr>
          <a:xfrm rot="10800000">
            <a:off x="0" y="0"/>
            <a:ext cx="24384000" cy="13716001"/>
          </a:xfrm>
          <a:prstGeom prst="rect">
            <a:avLst/>
          </a:prstGeom>
          <a:ln w="12700">
            <a:miter lim="400000"/>
          </a:ln>
        </p:spPr>
      </p:pic>
      <p:sp>
        <p:nvSpPr>
          <p:cNvPr id="425" name="Google Shape;320;p3"/>
          <p:cNvSpPr txBox="1">
            <a:spLocks noGrp="1"/>
          </p:cNvSpPr>
          <p:nvPr>
            <p:ph type="title"/>
          </p:nvPr>
        </p:nvSpPr>
        <p:spPr>
          <a:xfrm>
            <a:off x="6017811" y="4810198"/>
            <a:ext cx="18099371" cy="6288088"/>
          </a:xfrm>
          <a:prstGeom prst="rect">
            <a:avLst/>
          </a:prstGeom>
        </p:spPr>
        <p:txBody>
          <a:bodyPr/>
          <a:lstStyle/>
          <a:p>
            <a:pPr>
              <a:defRPr sz="8000"/>
            </a:pPr>
            <a:r>
              <a:t>The AI Alliance brings together organizations, people, and resources to accelerate </a:t>
            </a:r>
            <a:r>
              <a:rPr b="1" i="1"/>
              <a:t>open innovation</a:t>
            </a:r>
            <a:r>
              <a:rPr i="1"/>
              <a:t>, </a:t>
            </a:r>
            <a:r>
              <a:rPr b="1" i="1"/>
              <a:t>technology development </a:t>
            </a:r>
            <a:r>
              <a:t>and</a:t>
            </a:r>
            <a:r>
              <a:rPr i="1"/>
              <a:t> </a:t>
            </a:r>
            <a:r>
              <a:rPr b="1" i="1"/>
              <a:t>adoption</a:t>
            </a:r>
            <a:r>
              <a:rPr i="1"/>
              <a:t>.</a:t>
            </a:r>
          </a:p>
        </p:txBody>
      </p:sp>
      <p:sp>
        <p:nvSpPr>
          <p:cNvPr id="426" name="Google Shape;322;p3"/>
          <p:cNvSpPr txBox="1"/>
          <p:nvPr/>
        </p:nvSpPr>
        <p:spPr>
          <a:xfrm>
            <a:off x="2779911" y="10635453"/>
            <a:ext cx="18824178"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defTabSz="914400">
              <a:lnSpc>
                <a:spcPct val="110000"/>
              </a:lnSpc>
              <a:spcBef>
                <a:spcPts val="0"/>
              </a:spcBef>
              <a:defRPr>
                <a:latin typeface="IBM Plex Sans"/>
                <a:ea typeface="IBM Plex Sans"/>
                <a:cs typeface="IBM Plex Sans"/>
                <a:sym typeface="IBM Plex Sans"/>
              </a:defRPr>
            </a:lvl1pPr>
          </a:lstStyle>
          <a:p>
            <a:r>
              <a:t>Launched December 5, 2023</a:t>
            </a:r>
          </a:p>
        </p:txBody>
      </p:sp>
      <p:pic>
        <p:nvPicPr>
          <p:cNvPr id="427" name="Google Shape;328;p5" descr="Google Shape;328;p5"/>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428" name="bsky.app/profile/aialliance.bsky.social"/>
          <p:cNvSpPr txBox="1"/>
          <p:nvPr/>
        </p:nvSpPr>
        <p:spPr>
          <a:xfrm>
            <a:off x="9789480" y="12672829"/>
            <a:ext cx="6913752"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ct val="100000"/>
              </a:lnSpc>
              <a:spcBef>
                <a:spcPts val="0"/>
              </a:spcBef>
              <a:defRPr sz="2400" u="sng">
                <a:latin typeface="Arial"/>
                <a:ea typeface="Arial"/>
                <a:cs typeface="Arial"/>
                <a:sym typeface="Arial"/>
                <a:hlinkClick r:id="rId4"/>
              </a:defRPr>
            </a:lvl1pPr>
          </a:lstStyle>
          <a:p>
            <a:pPr>
              <a:defRPr u="none"/>
            </a:pPr>
            <a:r>
              <a:rPr sz="3200" u="sng" dirty="0">
                <a:solidFill>
                  <a:schemeClr val="tx1">
                    <a:lumMod val="50000"/>
                    <a:lumOff val="50000"/>
                  </a:schemeClr>
                </a:solidFill>
                <a:hlinkClick r:id="rId4">
                  <a:extLst>
                    <a:ext uri="{A12FA001-AC4F-418D-AE19-62706E023703}">
                      <ahyp:hlinkClr xmlns:ahyp="http://schemas.microsoft.com/office/drawing/2018/hyperlinkcolor" val="tx"/>
                    </a:ext>
                  </a:extLst>
                </a:hlinkClick>
              </a:rPr>
              <a:t>bsky.app/profile/aialliance.bsky.social</a:t>
            </a:r>
          </a:p>
        </p:txBody>
      </p:sp>
      <p:pic>
        <p:nvPicPr>
          <p:cNvPr id="429" name="AD_4nXcawd9-WxIq-odKiTLFI2esQGWd2JOOnFcbtI3xmNEkrCNThEvIa2Mw0ZdI_vyMAp0PIlsdd8hf0KtuKN4IhzajbF4mgL9eaaolsSYgDx0J4XmT1u67BI12_FUcFG_S8770ZJHz.png" descr="AD_4nXcawd9-WxIq-odKiTLFI2esQGWd2JOOnFcbtI3xmNEkrCNThEvIa2Mw0ZdI_vyMAp0PIlsdd8hf0KtuKN4IhzajbF4mgL9eaaolsSYgDx0J4XmT1u67BI12_FUcFG_S8770ZJHz.png"/>
          <p:cNvPicPr>
            <a:picLocks noChangeAspect="1"/>
          </p:cNvPicPr>
          <p:nvPr/>
        </p:nvPicPr>
        <p:blipFill>
          <a:blip r:embed="rId5"/>
          <a:stretch>
            <a:fillRect/>
          </a:stretch>
        </p:blipFill>
        <p:spPr>
          <a:xfrm>
            <a:off x="8355104" y="12664520"/>
            <a:ext cx="692602" cy="611654"/>
          </a:xfrm>
          <a:prstGeom prst="rect">
            <a:avLst/>
          </a:prstGeom>
          <a:ln w="12700">
            <a:miter lim="400000"/>
          </a:ln>
        </p:spPr>
      </p:pic>
      <p:sp>
        <p:nvSpPr>
          <p:cNvPr id="430" name="aialliance.org"/>
          <p:cNvSpPr txBox="1"/>
          <p:nvPr/>
        </p:nvSpPr>
        <p:spPr>
          <a:xfrm>
            <a:off x="5434543" y="71633"/>
            <a:ext cx="3472104"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00000"/>
              </a:lnSpc>
              <a:spcBef>
                <a:spcPts val="0"/>
              </a:spcBef>
              <a:defRPr sz="5400">
                <a:latin typeface="Arial"/>
                <a:ea typeface="Arial"/>
                <a:cs typeface="Arial"/>
                <a:sym typeface="Arial"/>
              </a:defRPr>
            </a:pPr>
            <a:r>
              <a:rPr sz="4200" u="sng" dirty="0">
                <a:solidFill>
                  <a:schemeClr val="tx1"/>
                </a:solidFill>
                <a:hlinkClick r:id="rId6">
                  <a:extLst>
                    <a:ext uri="{A12FA001-AC4F-418D-AE19-62706E023703}">
                      <ahyp:hlinkClr xmlns:ahyp="http://schemas.microsoft.com/office/drawing/2018/hyperlinkcolor" val="tx"/>
                    </a:ext>
                  </a:extLst>
                </a:hlinkClick>
              </a:rPr>
              <a:t>aialliance.org</a:t>
            </a:r>
            <a:r>
              <a:rPr dirty="0"/>
              <a:t> </a:t>
            </a:r>
          </a:p>
        </p:txBody>
      </p:sp>
      <p:pic>
        <p:nvPicPr>
          <p:cNvPr id="431" name="pasted-movie.png" descr="pasted-movie.png"/>
          <p:cNvPicPr>
            <a:picLocks noChangeAspect="1"/>
          </p:cNvPicPr>
          <p:nvPr/>
        </p:nvPicPr>
        <p:blipFill>
          <a:blip r:embed="rId7"/>
          <a:stretch>
            <a:fillRect/>
          </a:stretch>
        </p:blipFill>
        <p:spPr>
          <a:xfrm>
            <a:off x="8292459" y="11705764"/>
            <a:ext cx="977901" cy="825501"/>
          </a:xfrm>
          <a:prstGeom prst="rect">
            <a:avLst/>
          </a:prstGeom>
          <a:ln w="12700">
            <a:miter lim="400000"/>
          </a:ln>
        </p:spPr>
      </p:pic>
      <p:sp>
        <p:nvSpPr>
          <p:cNvPr id="432" name="linkedin.com/company/the-aialliance/"/>
          <p:cNvSpPr txBox="1"/>
          <p:nvPr/>
        </p:nvSpPr>
        <p:spPr>
          <a:xfrm>
            <a:off x="9747904" y="11845620"/>
            <a:ext cx="6965048"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u="sng">
                <a:hlinkClick r:id="rId8"/>
              </a:defRPr>
            </a:lvl1pPr>
          </a:lstStyle>
          <a:p>
            <a:pPr>
              <a:defRPr u="none"/>
            </a:pPr>
            <a:r>
              <a:rPr sz="3200" u="sng" dirty="0">
                <a:solidFill>
                  <a:schemeClr val="tx1">
                    <a:lumMod val="50000"/>
                    <a:lumOff val="50000"/>
                  </a:schemeClr>
                </a:solidFill>
                <a:hlinkClick r:id="rId8">
                  <a:extLst>
                    <a:ext uri="{A12FA001-AC4F-418D-AE19-62706E023703}">
                      <ahyp:hlinkClr xmlns:ahyp="http://schemas.microsoft.com/office/drawing/2018/hyperlinkcolor" val="tx"/>
                    </a:ext>
                  </a:extLst>
                </a:hlinkClick>
              </a:rPr>
              <a:t>linkedin.com/company/the-aialliance/</a:t>
            </a:r>
          </a:p>
        </p:txBody>
      </p:sp>
      <p:pic>
        <p:nvPicPr>
          <p:cNvPr id="433" name="qr-code-aialliance-org.jpg" descr="qr-code-aialliance-org.jpg"/>
          <p:cNvPicPr>
            <a:picLocks noChangeAspect="1"/>
          </p:cNvPicPr>
          <p:nvPr/>
        </p:nvPicPr>
        <p:blipFill>
          <a:blip r:embed="rId9"/>
          <a:stretch>
            <a:fillRect/>
          </a:stretch>
        </p:blipFill>
        <p:spPr>
          <a:xfrm>
            <a:off x="6193" y="-21545"/>
            <a:ext cx="5257800" cy="525780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35" name="Google Shape;327;p5"/>
          <p:cNvSpPr txBox="1">
            <a:spLocks noGrp="1"/>
          </p:cNvSpPr>
          <p:nvPr>
            <p:ph type="title"/>
          </p:nvPr>
        </p:nvSpPr>
        <p:spPr>
          <a:xfrm>
            <a:off x="574675" y="402336"/>
            <a:ext cx="3626623" cy="5335500"/>
          </a:xfrm>
          <a:prstGeom prst="rect">
            <a:avLst/>
          </a:prstGeom>
        </p:spPr>
        <p:txBody>
          <a:bodyPr/>
          <a:lstStyle>
            <a:lvl1pPr>
              <a:defRPr sz="6600">
                <a:solidFill>
                  <a:srgbClr val="000000"/>
                </a:solidFill>
              </a:defRPr>
            </a:lvl1pPr>
          </a:lstStyle>
          <a:p>
            <a:r>
              <a:t>Map of Members</a:t>
            </a:r>
          </a:p>
        </p:txBody>
      </p:sp>
      <p:pic>
        <p:nvPicPr>
          <p:cNvPr id="436" name="Google Shape;328;p5" descr="Google Shape;328;p5"/>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437" name="Google Shape;329;p5"/>
          <p:cNvSpPr txBox="1"/>
          <p:nvPr/>
        </p:nvSpPr>
        <p:spPr>
          <a:xfrm>
            <a:off x="623575" y="3256002"/>
            <a:ext cx="3754420" cy="291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defTabSz="914400">
              <a:lnSpc>
                <a:spcPct val="100000"/>
              </a:lnSpc>
              <a:spcBef>
                <a:spcPts val="0"/>
              </a:spcBef>
              <a:defRPr sz="2800">
                <a:latin typeface="IBM Plex Sans"/>
                <a:ea typeface="IBM Plex Sans"/>
                <a:cs typeface="IBM Plex Sans"/>
                <a:sym typeface="IBM Plex Sans"/>
              </a:defRPr>
            </a:lvl1pPr>
          </a:lstStyle>
          <a:p>
            <a:r>
              <a:t>Member organizations in the AI Alliance comprise academia, commercial, research and non-profits and span the globe. </a:t>
            </a:r>
          </a:p>
        </p:txBody>
      </p:sp>
      <p:sp>
        <p:nvSpPr>
          <p:cNvPr id="438" name="Google Shape;330;p5"/>
          <p:cNvSpPr txBox="1"/>
          <p:nvPr/>
        </p:nvSpPr>
        <p:spPr>
          <a:xfrm>
            <a:off x="623574" y="6385135"/>
            <a:ext cx="3456135" cy="171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defTabSz="914400">
              <a:lnSpc>
                <a:spcPct val="100000"/>
              </a:lnSpc>
              <a:spcBef>
                <a:spcPts val="0"/>
              </a:spcBef>
              <a:defRPr sz="2400">
                <a:latin typeface="IBM Plex Sans"/>
                <a:ea typeface="IBM Plex Sans"/>
                <a:cs typeface="IBM Plex Sans"/>
                <a:sym typeface="IBM Plex Sans"/>
              </a:defRPr>
            </a:lvl1pPr>
          </a:lstStyle>
          <a:p>
            <a:r>
              <a:t>Our core beliefs in AI that is open is the tie that binds us, despite our differences.</a:t>
            </a:r>
          </a:p>
        </p:txBody>
      </p:sp>
      <p:sp>
        <p:nvSpPr>
          <p:cNvPr id="439" name="Google Shape;331;p5"/>
          <p:cNvSpPr/>
          <p:nvPr/>
        </p:nvSpPr>
        <p:spPr>
          <a:xfrm>
            <a:off x="6095999" y="1337526"/>
            <a:ext cx="17708564" cy="12199436"/>
          </a:xfrm>
          <a:prstGeom prst="rect">
            <a:avLst/>
          </a:prstGeom>
          <a:solidFill>
            <a:srgbClr val="F4F4F4"/>
          </a:solidFill>
          <a:ln w="12700">
            <a:miter lim="400000"/>
          </a:ln>
        </p:spPr>
        <p:txBody>
          <a:bodyPr lIns="45719" rIns="45719" anchor="ctr"/>
          <a:lstStyle/>
          <a:p>
            <a:pPr algn="ctr" defTabSz="914400">
              <a:lnSpc>
                <a:spcPct val="100000"/>
              </a:lnSpc>
              <a:spcBef>
                <a:spcPts val="0"/>
              </a:spcBef>
              <a:defRPr sz="1400">
                <a:latin typeface="Arial"/>
                <a:ea typeface="Arial"/>
                <a:cs typeface="Arial"/>
                <a:sym typeface="Arial"/>
              </a:defRPr>
            </a:pPr>
            <a:endParaRPr/>
          </a:p>
        </p:txBody>
      </p:sp>
      <p:sp>
        <p:nvSpPr>
          <p:cNvPr id="440" name="Google Shape;333;p5"/>
          <p:cNvSpPr txBox="1"/>
          <p:nvPr/>
        </p:nvSpPr>
        <p:spPr>
          <a:xfrm>
            <a:off x="6535424" y="259422"/>
            <a:ext cx="16137292" cy="186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defTabSz="914400">
              <a:lnSpc>
                <a:spcPct val="100000"/>
              </a:lnSpc>
              <a:spcBef>
                <a:spcPts val="0"/>
              </a:spcBef>
              <a:defRPr sz="5400">
                <a:latin typeface="IBM Plex Sans"/>
                <a:ea typeface="IBM Plex Sans"/>
                <a:cs typeface="IBM Plex Sans"/>
                <a:sym typeface="IBM Plex Sans"/>
              </a:defRPr>
            </a:pPr>
            <a:r>
              <a:t>The AI Alliance is made up of ~200 organizations in 24+ countries, and growing</a:t>
            </a:r>
          </a:p>
        </p:txBody>
      </p:sp>
      <p:pic>
        <p:nvPicPr>
          <p:cNvPr id="441" name="Picture 2" descr="Picture 2"/>
          <p:cNvPicPr>
            <a:picLocks noChangeAspect="1"/>
          </p:cNvPicPr>
          <p:nvPr/>
        </p:nvPicPr>
        <p:blipFill>
          <a:blip r:embed="rId4"/>
          <a:stretch>
            <a:fillRect/>
          </a:stretch>
        </p:blipFill>
        <p:spPr>
          <a:xfrm>
            <a:off x="6526454" y="2118733"/>
            <a:ext cx="16545552" cy="11508059"/>
          </a:xfrm>
          <a:prstGeom prst="rect">
            <a:avLst/>
          </a:prstGeom>
          <a:ln w="12700">
            <a:miter lim="400000"/>
          </a:ln>
        </p:spPr>
      </p:pic>
      <p:pic>
        <p:nvPicPr>
          <p:cNvPr id="442" name="qr-code-aialliance-org.jpg" descr="qr-code-aialliance-org.jpg"/>
          <p:cNvPicPr>
            <a:picLocks noChangeAspect="1"/>
          </p:cNvPicPr>
          <p:nvPr/>
        </p:nvPicPr>
        <p:blipFill>
          <a:blip r:embed="rId5"/>
          <a:stretch>
            <a:fillRect/>
          </a:stretch>
        </p:blipFill>
        <p:spPr>
          <a:xfrm>
            <a:off x="0" y="8458200"/>
            <a:ext cx="5257800" cy="525780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46" name="pasted-movie.png" descr="pasted-movie.png"/>
          <p:cNvPicPr>
            <a:picLocks noChangeAspect="1"/>
          </p:cNvPicPr>
          <p:nvPr/>
        </p:nvPicPr>
        <p:blipFill>
          <a:blip r:embed="rId2"/>
          <a:stretch>
            <a:fillRect/>
          </a:stretch>
        </p:blipFill>
        <p:spPr>
          <a:xfrm>
            <a:off x="508000" y="2032000"/>
            <a:ext cx="19227800" cy="8216900"/>
          </a:xfrm>
          <a:prstGeom prst="rect">
            <a:avLst/>
          </a:prstGeom>
          <a:ln w="12700">
            <a:miter lim="400000"/>
          </a:ln>
        </p:spPr>
      </p:pic>
      <p:sp>
        <p:nvSpPr>
          <p:cNvPr id="447"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pic>
        <p:nvPicPr>
          <p:cNvPr id="448" name="Google Shape;382;p8" descr="Google Shape;382;p8"/>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449" name="Google Shape;380;p8"/>
          <p:cNvSpPr txBox="1">
            <a:spLocks noGrp="1"/>
          </p:cNvSpPr>
          <p:nvPr>
            <p:ph type="title"/>
          </p:nvPr>
        </p:nvSpPr>
        <p:spPr>
          <a:xfrm>
            <a:off x="210309" y="293337"/>
            <a:ext cx="14463566" cy="2635241"/>
          </a:xfrm>
          <a:prstGeom prst="rect">
            <a:avLst/>
          </a:prstGeom>
        </p:spPr>
        <p:txBody>
          <a:bodyPr lIns="50800" tIns="50800" rIns="50800" bIns="50800"/>
          <a:lstStyle>
            <a:lvl1pPr>
              <a:defRPr sz="7200">
                <a:solidFill>
                  <a:srgbClr val="000000"/>
                </a:solidFill>
              </a:defRPr>
            </a:lvl1pPr>
          </a:lstStyle>
          <a:p>
            <a:r>
              <a:t>Numerous Projects:</a:t>
            </a:r>
          </a:p>
        </p:txBody>
      </p:sp>
      <p:pic>
        <p:nvPicPr>
          <p:cNvPr id="450" name="qr-code-github.jpg" descr="qr-code-github.jpg"/>
          <p:cNvPicPr>
            <a:picLocks noChangeAspect="1"/>
          </p:cNvPicPr>
          <p:nvPr/>
        </p:nvPicPr>
        <p:blipFill>
          <a:blip r:embed="rId4"/>
          <a:stretch>
            <a:fillRect/>
          </a:stretch>
        </p:blipFill>
        <p:spPr>
          <a:xfrm>
            <a:off x="17526000" y="6858000"/>
            <a:ext cx="6604000" cy="6604000"/>
          </a:xfrm>
          <a:prstGeom prst="rect">
            <a:avLst/>
          </a:prstGeom>
          <a:ln w="12700">
            <a:miter lim="400000"/>
          </a:ln>
        </p:spPr>
      </p:pic>
      <p:sp>
        <p:nvSpPr>
          <p:cNvPr id="451" name="Google Shape;1111;p145"/>
          <p:cNvSpPr txBox="1"/>
          <p:nvPr/>
        </p:nvSpPr>
        <p:spPr>
          <a:xfrm>
            <a:off x="9388373" y="12762154"/>
            <a:ext cx="7981740" cy="74350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49" tIns="60949" rIns="60949" bIns="60949">
            <a:normAutofit/>
          </a:bodyPr>
          <a:lstStyle>
            <a:lvl1pPr algn="ctr" defTabSz="1664208">
              <a:lnSpc>
                <a:spcPct val="100000"/>
              </a:lnSpc>
              <a:spcBef>
                <a:spcPts val="1200"/>
              </a:spcBef>
              <a:defRPr sz="3822" u="sng">
                <a:solidFill>
                  <a:srgbClr val="5E5E5E"/>
                </a:solidFill>
                <a:latin typeface="IBM Plex Sans Light"/>
                <a:ea typeface="IBM Plex Sans Light"/>
                <a:cs typeface="IBM Plex Sans Light"/>
                <a:sym typeface="IBM Plex Sans Light"/>
                <a:hlinkClick r:id="rId5"/>
              </a:defRPr>
            </a:lvl1pPr>
          </a:lstStyle>
          <a:p>
            <a:pPr>
              <a:defRPr u="none"/>
            </a:pPr>
            <a:r>
              <a:rPr u="sng" dirty="0"/>
              <a:t>github.com/the-ai-alliance.github.io</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3" name="ContextForge…"/>
          <p:cNvSpPr txBox="1"/>
          <p:nvPr/>
        </p:nvSpPr>
        <p:spPr>
          <a:xfrm>
            <a:off x="1303196" y="2181625"/>
            <a:ext cx="22193814" cy="1019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609600" indent="-609600">
              <a:buSzPct val="123000"/>
              <a:buChar char="•"/>
              <a:defRPr sz="8000">
                <a:solidFill>
                  <a:srgbClr val="929292"/>
                </a:solidFill>
                <a:latin typeface="Skia"/>
                <a:ea typeface="Skia"/>
                <a:cs typeface="Skia"/>
                <a:sym typeface="Skia"/>
              </a:defRPr>
            </a:pPr>
            <a:r>
              <a:t>ContextForge</a:t>
            </a:r>
          </a:p>
          <a:p>
            <a:pPr marL="609600" indent="-609600">
              <a:buSzPct val="123000"/>
              <a:buChar char="•"/>
              <a:defRPr sz="8000">
                <a:solidFill>
                  <a:srgbClr val="929292"/>
                </a:solidFill>
                <a:latin typeface="Skia"/>
                <a:ea typeface="Skia"/>
                <a:cs typeface="Skia"/>
                <a:sym typeface="Skia"/>
              </a:defRPr>
            </a:pPr>
            <a:r>
              <a:t>What Is the AI Alliance… and Why?</a:t>
            </a:r>
          </a:p>
          <a:p>
            <a:pPr marL="609600" indent="-609600">
              <a:buSzPct val="123000"/>
              <a:buChar char="•"/>
              <a:defRPr sz="8000">
                <a:solidFill>
                  <a:srgbClr val="FFFFFF"/>
                </a:solidFill>
                <a:latin typeface="Skia"/>
                <a:ea typeface="Skia"/>
                <a:cs typeface="Skia"/>
                <a:sym typeface="Skia"/>
              </a:defRPr>
            </a:pPr>
            <a:r>
              <a:t>Building AI-empowered Applications: Agents, MCP, … and More</a:t>
            </a:r>
          </a:p>
          <a:p>
            <a:pPr marL="609600" indent="-609600">
              <a:buSzPct val="123000"/>
              <a:buChar char="•"/>
              <a:defRPr sz="8000">
                <a:solidFill>
                  <a:srgbClr val="929292"/>
                </a:solidFill>
                <a:latin typeface="Skia"/>
                <a:ea typeface="Skia"/>
                <a:cs typeface="Skia"/>
                <a:sym typeface="Skia"/>
              </a:defRPr>
            </a:pPr>
            <a:r>
              <a:t>A Quick Look at Other AI Trends and AIA Projects</a:t>
            </a:r>
          </a:p>
          <a:p>
            <a:pPr marL="609600" indent="-609600">
              <a:buSzPct val="123000"/>
              <a:buChar char="•"/>
              <a:defRPr sz="8000">
                <a:solidFill>
                  <a:srgbClr val="929292"/>
                </a:solidFill>
                <a:latin typeface="Skia"/>
                <a:ea typeface="Skia"/>
                <a:cs typeface="Skia"/>
                <a:sym typeface="Skia"/>
              </a:defRPr>
            </a:pPr>
            <a:r>
              <a:t>Final Thoughts</a:t>
            </a:r>
          </a:p>
        </p:txBody>
      </p:sp>
      <p:sp>
        <p:nvSpPr>
          <p:cNvPr id="454" name="Outline"/>
          <p:cNvSpPr txBox="1">
            <a:spLocks noGrp="1"/>
          </p:cNvSpPr>
          <p:nvPr>
            <p:ph type="title" idx="4294967295"/>
          </p:nvPr>
        </p:nvSpPr>
        <p:spPr>
          <a:xfrm>
            <a:off x="210309" y="293337"/>
            <a:ext cx="14463566" cy="2635241"/>
          </a:xfrm>
          <a:prstGeom prst="rect">
            <a:avLst/>
          </a:prstGeom>
        </p:spPr>
        <p:txBody>
          <a:bodyPr/>
          <a:lstStyle>
            <a:lvl1pPr>
              <a:defRPr sz="11600" b="0" spc="-232">
                <a:solidFill>
                  <a:srgbClr val="FFFFFF"/>
                </a:solidFill>
                <a:latin typeface="Skia"/>
                <a:ea typeface="Skia"/>
                <a:cs typeface="Skia"/>
                <a:sym typeface="Skia"/>
              </a:defRPr>
            </a:lvl1pPr>
          </a:lstStyle>
          <a:p>
            <a:r>
              <a:t>Outline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 name="Outline"/>
          <p:cNvSpPr txBox="1">
            <a:spLocks noGrp="1"/>
          </p:cNvSpPr>
          <p:nvPr>
            <p:ph type="title" idx="4294967295"/>
          </p:nvPr>
        </p:nvSpPr>
        <p:spPr>
          <a:xfrm>
            <a:off x="210309" y="293337"/>
            <a:ext cx="14463566" cy="2635241"/>
          </a:xfrm>
          <a:prstGeom prst="rect">
            <a:avLst/>
          </a:prstGeom>
        </p:spPr>
        <p:txBody>
          <a:bodyPr/>
          <a:lstStyle>
            <a:lvl1pPr>
              <a:defRPr sz="11600" b="0" spc="-232">
                <a:solidFill>
                  <a:srgbClr val="FFFFFF"/>
                </a:solidFill>
                <a:latin typeface="Skia"/>
                <a:ea typeface="Skia"/>
                <a:cs typeface="Skia"/>
                <a:sym typeface="Skia"/>
              </a:defRPr>
            </a:lvl1pPr>
          </a:lstStyle>
          <a:p>
            <a:r>
              <a:t>Outline</a:t>
            </a:r>
          </a:p>
        </p:txBody>
      </p:sp>
    </p:spTree>
  </p:cSld>
  <p:clrMapOvr>
    <a:masterClrMapping/>
  </p:clrMapOvr>
  <mc:AlternateContent xmlns:mc="http://schemas.openxmlformats.org/markup-compatibility/2006" xmlns:p14="http://schemas.microsoft.com/office/powerpoint/2010/main">
    <mc:Choice Requires="p14">
      <p:transition spd="slow" advClick="0" advTm="1000">
        <p:fad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56" name="Google Shape;382;p8" descr="Google Shape;382;p8"/>
          <p:cNvPicPr>
            <a:picLocks noChangeAspect="1"/>
          </p:cNvPicPr>
          <p:nvPr/>
        </p:nvPicPr>
        <p:blipFill>
          <a:blip r:embed="rId2"/>
          <a:stretch>
            <a:fillRect/>
          </a:stretch>
        </p:blipFill>
        <p:spPr>
          <a:xfrm>
            <a:off x="76195" y="12296224"/>
            <a:ext cx="3282226" cy="1174901"/>
          </a:xfrm>
          <a:prstGeom prst="rect">
            <a:avLst/>
          </a:prstGeom>
          <a:ln w="12700">
            <a:miter lim="400000"/>
          </a:ln>
        </p:spPr>
      </p:pic>
      <p:pic>
        <p:nvPicPr>
          <p:cNvPr id="457" name="pasted-movie.png" descr="pasted-movie.png"/>
          <p:cNvPicPr>
            <a:picLocks noChangeAspect="1"/>
          </p:cNvPicPr>
          <p:nvPr/>
        </p:nvPicPr>
        <p:blipFill>
          <a:blip r:embed="rId3"/>
          <a:stretch>
            <a:fillRect/>
          </a:stretch>
        </p:blipFill>
        <p:spPr>
          <a:xfrm>
            <a:off x="2264926" y="1706554"/>
            <a:ext cx="15264159" cy="11642334"/>
          </a:xfrm>
          <a:prstGeom prst="rect">
            <a:avLst/>
          </a:prstGeom>
          <a:ln w="12700">
            <a:miter lim="400000"/>
          </a:ln>
        </p:spPr>
      </p:pic>
      <p:sp>
        <p:nvSpPr>
          <p:cNvPr id="458"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459" name="Google Shape;380;p8"/>
          <p:cNvSpPr txBox="1">
            <a:spLocks noGrp="1"/>
          </p:cNvSpPr>
          <p:nvPr>
            <p:ph type="title"/>
          </p:nvPr>
        </p:nvSpPr>
        <p:spPr>
          <a:xfrm>
            <a:off x="210309" y="293337"/>
            <a:ext cx="19373393" cy="2635241"/>
          </a:xfrm>
          <a:prstGeom prst="rect">
            <a:avLst/>
          </a:prstGeom>
        </p:spPr>
        <p:txBody>
          <a:bodyPr lIns="50800" tIns="50800" rIns="50800" bIns="50800"/>
          <a:lstStyle>
            <a:lvl1pPr>
              <a:defRPr sz="7200">
                <a:solidFill>
                  <a:srgbClr val="000000"/>
                </a:solidFill>
              </a:defRPr>
            </a:lvl1pPr>
          </a:lstStyle>
          <a:p>
            <a:r>
              <a:t>Open Agent Lab</a:t>
            </a:r>
          </a:p>
        </p:txBody>
      </p:sp>
      <p:pic>
        <p:nvPicPr>
          <p:cNvPr id="460" name="qr-code-github.jpg" descr="qr-code-github.jpg"/>
          <p:cNvPicPr>
            <a:picLocks noChangeAspect="1"/>
          </p:cNvPicPr>
          <p:nvPr/>
        </p:nvPicPr>
        <p:blipFill>
          <a:blip r:embed="rId4"/>
          <a:stretch>
            <a:fillRect/>
          </a:stretch>
        </p:blipFill>
        <p:spPr>
          <a:xfrm>
            <a:off x="19050000" y="8382000"/>
            <a:ext cx="5080000" cy="5080000"/>
          </a:xfrm>
          <a:prstGeom prst="rect">
            <a:avLst/>
          </a:prstGeom>
          <a:ln w="12700">
            <a:miter lim="400000"/>
          </a:ln>
        </p:spPr>
      </p:pic>
      <p:sp>
        <p:nvSpPr>
          <p:cNvPr id="461" name="Google Shape;1111;p145"/>
          <p:cNvSpPr txBox="1"/>
          <p:nvPr/>
        </p:nvSpPr>
        <p:spPr>
          <a:xfrm>
            <a:off x="10987627" y="12690237"/>
            <a:ext cx="7981740" cy="74350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49" tIns="60949" rIns="60949" bIns="60949">
            <a:normAutofit/>
          </a:bodyPr>
          <a:lstStyle>
            <a:lvl1pPr algn="ctr" defTabSz="1664208">
              <a:lnSpc>
                <a:spcPct val="100000"/>
              </a:lnSpc>
              <a:spcBef>
                <a:spcPts val="1200"/>
              </a:spcBef>
              <a:defRPr sz="3822" u="sng">
                <a:solidFill>
                  <a:srgbClr val="5E5E5E"/>
                </a:solidFill>
                <a:latin typeface="IBM Plex Sans Light"/>
                <a:ea typeface="IBM Plex Sans Light"/>
                <a:cs typeface="IBM Plex Sans Light"/>
                <a:sym typeface="IBM Plex Sans Light"/>
                <a:hlinkClick r:id="rId5"/>
              </a:defRPr>
            </a:lvl1pPr>
          </a:lstStyle>
          <a:p>
            <a:pPr>
              <a:defRPr u="none"/>
            </a:pPr>
            <a:r>
              <a:rPr u="sng">
                <a:hlinkClick r:id="rId5"/>
              </a:rPr>
              <a:t>github.com/the-ai-alliance.github.io</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63" name="pasted-movie.png" descr="pasted-movie.png"/>
          <p:cNvPicPr>
            <a:picLocks noChangeAspect="1"/>
          </p:cNvPicPr>
          <p:nvPr/>
        </p:nvPicPr>
        <p:blipFill>
          <a:blip r:embed="rId2"/>
          <a:stretch>
            <a:fillRect/>
          </a:stretch>
        </p:blipFill>
        <p:spPr>
          <a:xfrm>
            <a:off x="508000" y="2032000"/>
            <a:ext cx="19225765" cy="14152299"/>
          </a:xfrm>
          <a:prstGeom prst="rect">
            <a:avLst/>
          </a:prstGeom>
          <a:ln w="12700">
            <a:miter lim="400000"/>
          </a:ln>
        </p:spPr>
      </p:pic>
      <p:pic>
        <p:nvPicPr>
          <p:cNvPr id="464" name="pasted-movie.png" descr="pasted-movie.png"/>
          <p:cNvPicPr>
            <a:picLocks noChangeAspect="1"/>
          </p:cNvPicPr>
          <p:nvPr/>
        </p:nvPicPr>
        <p:blipFill>
          <a:blip r:embed="rId3"/>
          <a:stretch>
            <a:fillRect/>
          </a:stretch>
        </p:blipFill>
        <p:spPr>
          <a:xfrm>
            <a:off x="506982" y="2544966"/>
            <a:ext cx="19227801" cy="16167101"/>
          </a:xfrm>
          <a:prstGeom prst="rect">
            <a:avLst/>
          </a:prstGeom>
          <a:ln w="12700">
            <a:miter lim="400000"/>
          </a:ln>
        </p:spPr>
      </p:pic>
      <p:sp>
        <p:nvSpPr>
          <p:cNvPr id="465"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466" name="Google Shape;382;p8" descr="Google Shape;382;p8"/>
          <p:cNvPicPr>
            <a:picLocks noChangeAspect="1"/>
          </p:cNvPicPr>
          <p:nvPr/>
        </p:nvPicPr>
        <p:blipFill>
          <a:blip r:embed="rId4"/>
          <a:stretch>
            <a:fillRect/>
          </a:stretch>
        </p:blipFill>
        <p:spPr>
          <a:xfrm>
            <a:off x="76195" y="12296224"/>
            <a:ext cx="3282226" cy="1174901"/>
          </a:xfrm>
          <a:prstGeom prst="rect">
            <a:avLst/>
          </a:prstGeom>
          <a:ln w="12700">
            <a:miter lim="400000"/>
          </a:ln>
        </p:spPr>
      </p:pic>
      <p:sp>
        <p:nvSpPr>
          <p:cNvPr id="467" name="Google Shape;380;p8"/>
          <p:cNvSpPr txBox="1">
            <a:spLocks noGrp="1"/>
          </p:cNvSpPr>
          <p:nvPr>
            <p:ph type="title"/>
          </p:nvPr>
        </p:nvSpPr>
        <p:spPr>
          <a:xfrm>
            <a:off x="210309" y="293337"/>
            <a:ext cx="14463566" cy="2635241"/>
          </a:xfrm>
          <a:prstGeom prst="rect">
            <a:avLst/>
          </a:prstGeom>
        </p:spPr>
        <p:txBody>
          <a:bodyPr lIns="50800" tIns="50800" rIns="50800" bIns="50800"/>
          <a:lstStyle>
            <a:lvl1pPr>
              <a:defRPr sz="7200">
                <a:solidFill>
                  <a:srgbClr val="000000"/>
                </a:solidFill>
              </a:defRPr>
            </a:lvl1pPr>
          </a:lstStyle>
          <a:p>
            <a:r>
              <a:t>MCP Projects</a:t>
            </a:r>
          </a:p>
        </p:txBody>
      </p:sp>
      <p:sp>
        <p:nvSpPr>
          <p:cNvPr id="468" name="Rounded Rectangle"/>
          <p:cNvSpPr/>
          <p:nvPr/>
        </p:nvSpPr>
        <p:spPr>
          <a:xfrm>
            <a:off x="5857095" y="6108700"/>
            <a:ext cx="6082994" cy="1270000"/>
          </a:xfrm>
          <a:prstGeom prst="roundRect">
            <a:avLst>
              <a:gd name="adj" fmla="val 15000"/>
            </a:avLst>
          </a:prstGeom>
          <a:ln w="635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469" name="qr-code-github.jpg" descr="qr-code-github.jpg"/>
          <p:cNvPicPr>
            <a:picLocks noChangeAspect="1"/>
          </p:cNvPicPr>
          <p:nvPr/>
        </p:nvPicPr>
        <p:blipFill>
          <a:blip r:embed="rId5"/>
          <a:stretch>
            <a:fillRect/>
          </a:stretch>
        </p:blipFill>
        <p:spPr>
          <a:xfrm>
            <a:off x="19050000" y="8382000"/>
            <a:ext cx="5080000" cy="5080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68"/>
                                        </p:tgtEl>
                                        <p:attrNameLst>
                                          <p:attrName>style.visibility</p:attrName>
                                        </p:attrNameLst>
                                      </p:cBhvr>
                                      <p:to>
                                        <p:strVal val="visible"/>
                                      </p:to>
                                    </p:set>
                                    <p:animEffect transition="in" filter="fade">
                                      <p:cBhvr>
                                        <p:cTn id="7"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71" name="pasted-movie.png" descr="pasted-movie.png"/>
          <p:cNvPicPr>
            <a:picLocks noChangeAspect="1"/>
          </p:cNvPicPr>
          <p:nvPr/>
        </p:nvPicPr>
        <p:blipFill>
          <a:blip r:embed="rId2"/>
          <a:stretch>
            <a:fillRect/>
          </a:stretch>
        </p:blipFill>
        <p:spPr>
          <a:xfrm>
            <a:off x="4059249" y="1775252"/>
            <a:ext cx="19202401" cy="12433301"/>
          </a:xfrm>
          <a:prstGeom prst="rect">
            <a:avLst/>
          </a:prstGeom>
          <a:ln w="12700">
            <a:miter lim="400000"/>
          </a:ln>
        </p:spPr>
      </p:pic>
      <p:sp>
        <p:nvSpPr>
          <p:cNvPr id="472"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473" name="Google Shape;382;p8" descr="Google Shape;382;p8"/>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474" name="Google Shape;380;p8"/>
          <p:cNvSpPr txBox="1">
            <a:spLocks noGrp="1"/>
          </p:cNvSpPr>
          <p:nvPr>
            <p:ph type="title"/>
          </p:nvPr>
        </p:nvSpPr>
        <p:spPr>
          <a:xfrm>
            <a:off x="210309" y="293337"/>
            <a:ext cx="18359231" cy="2635241"/>
          </a:xfrm>
          <a:prstGeom prst="rect">
            <a:avLst/>
          </a:prstGeom>
        </p:spPr>
        <p:txBody>
          <a:bodyPr lIns="50800" tIns="50800" rIns="50800" bIns="50800"/>
          <a:lstStyle>
            <a:lvl1pPr>
              <a:defRPr sz="7200">
                <a:solidFill>
                  <a:srgbClr val="000000"/>
                </a:solidFill>
              </a:defRPr>
            </a:lvl1pPr>
          </a:lstStyle>
          <a:p>
            <a:r>
              <a:t>User Guide: MCP in the Enterprise</a:t>
            </a:r>
          </a:p>
        </p:txBody>
      </p:sp>
      <p:sp>
        <p:nvSpPr>
          <p:cNvPr id="475" name="Demo"/>
          <p:cNvSpPr/>
          <p:nvPr/>
        </p:nvSpPr>
        <p:spPr>
          <a:xfrm>
            <a:off x="2882458" y="10017836"/>
            <a:ext cx="6029730" cy="2406702"/>
          </a:xfrm>
          <a:custGeom>
            <a:avLst/>
            <a:gdLst/>
            <a:ahLst/>
            <a:cxnLst>
              <a:cxn ang="0">
                <a:pos x="wd2" y="hd2"/>
              </a:cxn>
              <a:cxn ang="5400000">
                <a:pos x="wd2" y="hd2"/>
              </a:cxn>
              <a:cxn ang="10800000">
                <a:pos x="wd2" y="hd2"/>
              </a:cxn>
              <a:cxn ang="16200000">
                <a:pos x="wd2" y="hd2"/>
              </a:cxn>
            </a:cxnLst>
            <a:rect l="0" t="0" r="r" b="b"/>
            <a:pathLst>
              <a:path w="21600" h="21600" extrusionOk="0">
                <a:moveTo>
                  <a:pt x="0" y="17692"/>
                </a:moveTo>
                <a:lnTo>
                  <a:pt x="0" y="3908"/>
                </a:lnTo>
                <a:cubicBezTo>
                  <a:pt x="0" y="1750"/>
                  <a:pt x="698" y="0"/>
                  <a:pt x="1560" y="0"/>
                </a:cubicBezTo>
                <a:lnTo>
                  <a:pt x="20040" y="0"/>
                </a:lnTo>
                <a:cubicBezTo>
                  <a:pt x="20902" y="0"/>
                  <a:pt x="21600" y="1750"/>
                  <a:pt x="21600" y="3908"/>
                </a:cubicBezTo>
                <a:lnTo>
                  <a:pt x="21600" y="17692"/>
                </a:lnTo>
                <a:cubicBezTo>
                  <a:pt x="21600" y="19850"/>
                  <a:pt x="20902" y="21600"/>
                  <a:pt x="20040" y="21600"/>
                </a:cubicBezTo>
                <a:lnTo>
                  <a:pt x="1560" y="21600"/>
                </a:lnTo>
                <a:cubicBezTo>
                  <a:pt x="698" y="21600"/>
                  <a:pt x="0" y="19850"/>
                  <a:pt x="0" y="17692"/>
                </a:cubicBezTo>
                <a:close/>
              </a:path>
            </a:pathLst>
          </a:custGeom>
          <a:solidFill>
            <a:srgbClr val="6897CB"/>
          </a:solidFill>
          <a:ln w="76200">
            <a:solidFill>
              <a:srgbClr val="BDBEB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7200" u="sng">
                <a:solidFill>
                  <a:srgbClr val="EEECE1"/>
                </a:solidFill>
                <a:latin typeface="Skia"/>
                <a:ea typeface="Skia"/>
                <a:cs typeface="Skia"/>
                <a:sym typeface="Skia"/>
                <a:hlinkClick r:id="rId4"/>
              </a:defRPr>
            </a:lvl1pPr>
          </a:lstStyle>
          <a:p>
            <a:pPr>
              <a:defRPr u="none"/>
            </a:pPr>
            <a:r>
              <a:rPr u="sng" dirty="0">
                <a:solidFill>
                  <a:schemeClr val="bg1">
                    <a:lumMod val="95000"/>
                  </a:schemeClr>
                </a:solidFill>
                <a:hlinkClick r:id="rId4">
                  <a:extLst>
                    <a:ext uri="{A12FA001-AC4F-418D-AE19-62706E023703}">
                      <ahyp:hlinkClr xmlns:ahyp="http://schemas.microsoft.com/office/drawing/2018/hyperlinkcolor" val="tx"/>
                    </a:ext>
                  </a:extLst>
                </a:hlinkClick>
              </a:rPr>
              <a:t>Demo</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475"/>
                                        </p:tgtEl>
                                        <p:attrNameLst>
                                          <p:attrName>style.visibility</p:attrName>
                                        </p:attrNameLst>
                                      </p:cBhvr>
                                      <p:to>
                                        <p:strVal val="visible"/>
                                      </p:to>
                                    </p:set>
                                    <p:animEffect transition="in" filter="fade">
                                      <p:cBhvr>
                                        <p:cTn id="7" dur="10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77" name="pasted-movie.png" descr="pasted-movie.png"/>
          <p:cNvPicPr>
            <a:picLocks noChangeAspect="1"/>
          </p:cNvPicPr>
          <p:nvPr/>
        </p:nvPicPr>
        <p:blipFill>
          <a:blip r:embed="rId2"/>
          <a:stretch>
            <a:fillRect/>
          </a:stretch>
        </p:blipFill>
        <p:spPr>
          <a:xfrm>
            <a:off x="508000" y="2032000"/>
            <a:ext cx="19225765" cy="14152299"/>
          </a:xfrm>
          <a:prstGeom prst="rect">
            <a:avLst/>
          </a:prstGeom>
          <a:ln w="12700">
            <a:miter lim="400000"/>
          </a:ln>
        </p:spPr>
      </p:pic>
      <p:pic>
        <p:nvPicPr>
          <p:cNvPr id="478" name="pasted-movie.png" descr="pasted-movie.png"/>
          <p:cNvPicPr>
            <a:picLocks noChangeAspect="1"/>
          </p:cNvPicPr>
          <p:nvPr/>
        </p:nvPicPr>
        <p:blipFill>
          <a:blip r:embed="rId3"/>
          <a:stretch>
            <a:fillRect/>
          </a:stretch>
        </p:blipFill>
        <p:spPr>
          <a:xfrm>
            <a:off x="506982" y="2544966"/>
            <a:ext cx="19227801" cy="16167101"/>
          </a:xfrm>
          <a:prstGeom prst="rect">
            <a:avLst/>
          </a:prstGeom>
          <a:ln w="12700">
            <a:miter lim="400000"/>
          </a:ln>
        </p:spPr>
      </p:pic>
      <p:sp>
        <p:nvSpPr>
          <p:cNvPr id="479"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pic>
        <p:nvPicPr>
          <p:cNvPr id="480" name="Google Shape;382;p8" descr="Google Shape;382;p8"/>
          <p:cNvPicPr>
            <a:picLocks noChangeAspect="1"/>
          </p:cNvPicPr>
          <p:nvPr/>
        </p:nvPicPr>
        <p:blipFill>
          <a:blip r:embed="rId4"/>
          <a:stretch>
            <a:fillRect/>
          </a:stretch>
        </p:blipFill>
        <p:spPr>
          <a:xfrm>
            <a:off x="76195" y="12296224"/>
            <a:ext cx="3282226" cy="1174901"/>
          </a:xfrm>
          <a:prstGeom prst="rect">
            <a:avLst/>
          </a:prstGeom>
          <a:ln w="12700">
            <a:miter lim="400000"/>
          </a:ln>
        </p:spPr>
      </p:pic>
      <p:sp>
        <p:nvSpPr>
          <p:cNvPr id="481" name="Google Shape;380;p8"/>
          <p:cNvSpPr txBox="1">
            <a:spLocks noGrp="1"/>
          </p:cNvSpPr>
          <p:nvPr>
            <p:ph type="title"/>
          </p:nvPr>
        </p:nvSpPr>
        <p:spPr>
          <a:xfrm>
            <a:off x="210309" y="293337"/>
            <a:ext cx="14463566" cy="2635241"/>
          </a:xfrm>
          <a:prstGeom prst="rect">
            <a:avLst/>
          </a:prstGeom>
        </p:spPr>
        <p:txBody>
          <a:bodyPr lIns="50800" tIns="50800" rIns="50800" bIns="50800"/>
          <a:lstStyle>
            <a:lvl1pPr>
              <a:defRPr sz="7200">
                <a:solidFill>
                  <a:srgbClr val="000000"/>
                </a:solidFill>
              </a:defRPr>
            </a:lvl1pPr>
          </a:lstStyle>
          <a:p>
            <a:r>
              <a:t>MCP + Agents</a:t>
            </a:r>
          </a:p>
        </p:txBody>
      </p:sp>
      <p:sp>
        <p:nvSpPr>
          <p:cNvPr id="482" name="Rounded Rectangle"/>
          <p:cNvSpPr/>
          <p:nvPr/>
        </p:nvSpPr>
        <p:spPr>
          <a:xfrm>
            <a:off x="5857095" y="11905213"/>
            <a:ext cx="6082994" cy="1270001"/>
          </a:xfrm>
          <a:prstGeom prst="roundRect">
            <a:avLst>
              <a:gd name="adj" fmla="val 15000"/>
            </a:avLst>
          </a:prstGeom>
          <a:ln w="635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83" name="Rounded Rectangle"/>
          <p:cNvSpPr/>
          <p:nvPr/>
        </p:nvSpPr>
        <p:spPr>
          <a:xfrm>
            <a:off x="5857095" y="9017000"/>
            <a:ext cx="6082994" cy="1270000"/>
          </a:xfrm>
          <a:prstGeom prst="roundRect">
            <a:avLst>
              <a:gd name="adj" fmla="val 15000"/>
            </a:avLst>
          </a:prstGeom>
          <a:ln w="635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484" name="qr-code-github.jpg" descr="qr-code-github.jpg"/>
          <p:cNvPicPr>
            <a:picLocks noChangeAspect="1"/>
          </p:cNvPicPr>
          <p:nvPr/>
        </p:nvPicPr>
        <p:blipFill>
          <a:blip r:embed="rId5"/>
          <a:stretch>
            <a:fillRect/>
          </a:stretch>
        </p:blipFill>
        <p:spPr>
          <a:xfrm>
            <a:off x="19050000" y="8382000"/>
            <a:ext cx="5080000" cy="5080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83"/>
                                        </p:tgtEl>
                                        <p:attrNameLst>
                                          <p:attrName>style.visibility</p:attrName>
                                        </p:attrNameLst>
                                      </p:cBhvr>
                                      <p:to>
                                        <p:strVal val="visible"/>
                                      </p:to>
                                    </p:set>
                                    <p:animEffect transition="in" filter="fade">
                                      <p:cBhvr>
                                        <p:cTn id="7" dur="1000"/>
                                        <p:tgtEl>
                                          <p:spTgt spid="483"/>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482"/>
                                        </p:tgtEl>
                                        <p:attrNameLst>
                                          <p:attrName>style.visibility</p:attrName>
                                        </p:attrNameLst>
                                      </p:cBhvr>
                                      <p:to>
                                        <p:strVal val="visible"/>
                                      </p:to>
                                    </p:set>
                                    <p:animEffect transition="in" filter="fade">
                                      <p:cBhvr>
                                        <p:cTn id="11" dur="10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2" animBg="1" advAuto="0"/>
      <p:bldP spid="483"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86"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487" name="Google Shape;382;p8" descr="Google Shape;382;p8"/>
          <p:cNvPicPr>
            <a:picLocks noChangeAspect="1"/>
          </p:cNvPicPr>
          <p:nvPr/>
        </p:nvPicPr>
        <p:blipFill>
          <a:blip r:embed="rId2"/>
          <a:stretch>
            <a:fillRect/>
          </a:stretch>
        </p:blipFill>
        <p:spPr>
          <a:xfrm>
            <a:off x="76195" y="12296224"/>
            <a:ext cx="3282226" cy="1174901"/>
          </a:xfrm>
          <a:prstGeom prst="rect">
            <a:avLst/>
          </a:prstGeom>
          <a:ln w="12700">
            <a:miter lim="400000"/>
          </a:ln>
        </p:spPr>
      </p:pic>
      <p:sp>
        <p:nvSpPr>
          <p:cNvPr id="488" name="Google Shape;380;p8"/>
          <p:cNvSpPr txBox="1">
            <a:spLocks noGrp="1"/>
          </p:cNvSpPr>
          <p:nvPr>
            <p:ph type="title"/>
          </p:nvPr>
        </p:nvSpPr>
        <p:spPr>
          <a:xfrm>
            <a:off x="210309" y="293337"/>
            <a:ext cx="14463566" cy="2635241"/>
          </a:xfrm>
          <a:prstGeom prst="rect">
            <a:avLst/>
          </a:prstGeom>
        </p:spPr>
        <p:txBody>
          <a:bodyPr lIns="50800" tIns="50800" rIns="50800" bIns="50800"/>
          <a:lstStyle>
            <a:lvl1pPr>
              <a:defRPr sz="7200">
                <a:solidFill>
                  <a:srgbClr val="000000"/>
                </a:solidFill>
              </a:defRPr>
            </a:lvl1pPr>
          </a:lstStyle>
          <a:p>
            <a:r>
              <a:t>MCP + Agents: Deep Research App</a:t>
            </a:r>
          </a:p>
        </p:txBody>
      </p:sp>
      <p:pic>
        <p:nvPicPr>
          <p:cNvPr id="489" name="pasted-movie.png" descr="pasted-movie.png"/>
          <p:cNvPicPr>
            <a:picLocks noChangeAspect="1"/>
          </p:cNvPicPr>
          <p:nvPr/>
        </p:nvPicPr>
        <p:blipFill>
          <a:blip r:embed="rId3"/>
          <a:stretch>
            <a:fillRect/>
          </a:stretch>
        </p:blipFill>
        <p:spPr>
          <a:xfrm>
            <a:off x="4064000" y="1778000"/>
            <a:ext cx="19202400" cy="12463158"/>
          </a:xfrm>
          <a:prstGeom prst="rect">
            <a:avLst/>
          </a:prstGeom>
          <a:ln w="12700">
            <a:miter lim="400000"/>
          </a:ln>
        </p:spPr>
      </p:pic>
      <p:sp>
        <p:nvSpPr>
          <p:cNvPr id="490" name="Demo"/>
          <p:cNvSpPr/>
          <p:nvPr/>
        </p:nvSpPr>
        <p:spPr>
          <a:xfrm>
            <a:off x="2882458" y="10017836"/>
            <a:ext cx="6029730" cy="2406702"/>
          </a:xfrm>
          <a:custGeom>
            <a:avLst/>
            <a:gdLst/>
            <a:ahLst/>
            <a:cxnLst>
              <a:cxn ang="0">
                <a:pos x="wd2" y="hd2"/>
              </a:cxn>
              <a:cxn ang="5400000">
                <a:pos x="wd2" y="hd2"/>
              </a:cxn>
              <a:cxn ang="10800000">
                <a:pos x="wd2" y="hd2"/>
              </a:cxn>
              <a:cxn ang="16200000">
                <a:pos x="wd2" y="hd2"/>
              </a:cxn>
            </a:cxnLst>
            <a:rect l="0" t="0" r="r" b="b"/>
            <a:pathLst>
              <a:path w="21600" h="21600" extrusionOk="0">
                <a:moveTo>
                  <a:pt x="0" y="17692"/>
                </a:moveTo>
                <a:lnTo>
                  <a:pt x="0" y="3908"/>
                </a:lnTo>
                <a:cubicBezTo>
                  <a:pt x="0" y="1750"/>
                  <a:pt x="698" y="0"/>
                  <a:pt x="1560" y="0"/>
                </a:cubicBezTo>
                <a:lnTo>
                  <a:pt x="20040" y="0"/>
                </a:lnTo>
                <a:cubicBezTo>
                  <a:pt x="20902" y="0"/>
                  <a:pt x="21600" y="1750"/>
                  <a:pt x="21600" y="3908"/>
                </a:cubicBezTo>
                <a:lnTo>
                  <a:pt x="21600" y="17692"/>
                </a:lnTo>
                <a:cubicBezTo>
                  <a:pt x="21600" y="19850"/>
                  <a:pt x="20902" y="21600"/>
                  <a:pt x="20040" y="21600"/>
                </a:cubicBezTo>
                <a:lnTo>
                  <a:pt x="1560" y="21600"/>
                </a:lnTo>
                <a:cubicBezTo>
                  <a:pt x="698" y="21600"/>
                  <a:pt x="0" y="19850"/>
                  <a:pt x="0" y="17692"/>
                </a:cubicBezTo>
                <a:close/>
              </a:path>
            </a:pathLst>
          </a:custGeom>
          <a:solidFill>
            <a:srgbClr val="6897CB"/>
          </a:solidFill>
          <a:ln w="76200">
            <a:solidFill>
              <a:srgbClr val="BDBEB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7200">
                <a:solidFill>
                  <a:srgbClr val="EEECE1"/>
                </a:solidFill>
                <a:latin typeface="Skia"/>
                <a:ea typeface="Skia"/>
                <a:cs typeface="Skia"/>
                <a:sym typeface="Skia"/>
              </a:defRPr>
            </a:lvl1pPr>
          </a:lstStyle>
          <a:p>
            <a:r>
              <a:rPr dirty="0">
                <a:solidFill>
                  <a:schemeClr val="bg1">
                    <a:lumMod val="95000"/>
                  </a:schemeClr>
                </a:solidFill>
              </a:rPr>
              <a:t>Demo</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490"/>
                                        </p:tgtEl>
                                        <p:attrNameLst>
                                          <p:attrName>style.visibility</p:attrName>
                                        </p:attrNameLst>
                                      </p:cBhvr>
                                      <p:to>
                                        <p:strVal val="visible"/>
                                      </p:to>
                                    </p:set>
                                    <p:animEffect transition="in" filter="fade">
                                      <p:cBhvr>
                                        <p:cTn id="7" dur="10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pic>
        <p:nvPicPr>
          <p:cNvPr id="492" name="pasted-movie.png" descr="pasted-movie.png"/>
          <p:cNvPicPr>
            <a:picLocks noChangeAspect="1"/>
          </p:cNvPicPr>
          <p:nvPr/>
        </p:nvPicPr>
        <p:blipFill>
          <a:blip r:embed="rId2"/>
          <a:stretch>
            <a:fillRect/>
          </a:stretch>
        </p:blipFill>
        <p:spPr>
          <a:xfrm>
            <a:off x="508000" y="2032000"/>
            <a:ext cx="19227800" cy="15944695"/>
          </a:xfrm>
          <a:prstGeom prst="rect">
            <a:avLst/>
          </a:prstGeom>
          <a:ln w="12700">
            <a:miter lim="400000"/>
          </a:ln>
        </p:spPr>
      </p:pic>
      <p:sp>
        <p:nvSpPr>
          <p:cNvPr id="493" name="Google Shape;381;p8"/>
          <p:cNvSpPr txBox="1">
            <a:spLocks noGrp="1"/>
          </p:cNvSpPr>
          <p:nvPr>
            <p:ph type="sldNum" sz="quarter" idx="2"/>
          </p:nvPr>
        </p:nvSpPr>
        <p:spPr>
          <a:xfrm>
            <a:off x="23675230" y="12934988"/>
            <a:ext cx="137263"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494" name="Google Shape;382;p8" descr="Google Shape;382;p8"/>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495" name="Google Shape;380;p8"/>
          <p:cNvSpPr txBox="1">
            <a:spLocks noGrp="1"/>
          </p:cNvSpPr>
          <p:nvPr>
            <p:ph type="title"/>
          </p:nvPr>
        </p:nvSpPr>
        <p:spPr>
          <a:xfrm>
            <a:off x="210309" y="293337"/>
            <a:ext cx="21292810" cy="2635241"/>
          </a:xfrm>
          <a:prstGeom prst="rect">
            <a:avLst/>
          </a:prstGeom>
        </p:spPr>
        <p:txBody>
          <a:bodyPr lIns="50800" tIns="50800" rIns="50800" bIns="50800"/>
          <a:lstStyle>
            <a:lvl1pPr>
              <a:defRPr sz="7200">
                <a:solidFill>
                  <a:srgbClr val="000000"/>
                </a:solidFill>
              </a:defRPr>
            </a:lvl1pPr>
          </a:lstStyle>
          <a:p>
            <a:r>
              <a:t>Numerous Projects: Knowledge, Tools</a:t>
            </a:r>
          </a:p>
        </p:txBody>
      </p:sp>
      <p:pic>
        <p:nvPicPr>
          <p:cNvPr id="496" name="qr-code-github.jpg" descr="qr-code-github.jpg"/>
          <p:cNvPicPr>
            <a:picLocks noChangeAspect="1"/>
          </p:cNvPicPr>
          <p:nvPr/>
        </p:nvPicPr>
        <p:blipFill>
          <a:blip r:embed="rId4"/>
          <a:stretch>
            <a:fillRect/>
          </a:stretch>
        </p:blipFill>
        <p:spPr>
          <a:xfrm>
            <a:off x="19050000" y="8382000"/>
            <a:ext cx="5080000" cy="50800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8" name="ContextForge…"/>
          <p:cNvSpPr txBox="1"/>
          <p:nvPr/>
        </p:nvSpPr>
        <p:spPr>
          <a:xfrm>
            <a:off x="1303196" y="2181625"/>
            <a:ext cx="22193814" cy="1019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609600" indent="-609600">
              <a:buSzPct val="123000"/>
              <a:buChar char="•"/>
              <a:defRPr sz="8000">
                <a:solidFill>
                  <a:srgbClr val="929292"/>
                </a:solidFill>
                <a:latin typeface="Skia"/>
                <a:ea typeface="Skia"/>
                <a:cs typeface="Skia"/>
                <a:sym typeface="Skia"/>
              </a:defRPr>
            </a:pPr>
            <a:r>
              <a:t>ContextForge</a:t>
            </a:r>
          </a:p>
          <a:p>
            <a:pPr marL="609600" indent="-609600">
              <a:buSzPct val="123000"/>
              <a:buChar char="•"/>
              <a:defRPr sz="8000">
                <a:solidFill>
                  <a:srgbClr val="929292"/>
                </a:solidFill>
                <a:latin typeface="Skia"/>
                <a:ea typeface="Skia"/>
                <a:cs typeface="Skia"/>
                <a:sym typeface="Skia"/>
              </a:defRPr>
            </a:pPr>
            <a:r>
              <a:t>What Is the AI Alliance… and Why?</a:t>
            </a:r>
          </a:p>
          <a:p>
            <a:pPr marL="609600" indent="-609600">
              <a:buSzPct val="123000"/>
              <a:buChar char="•"/>
              <a:defRPr sz="8000">
                <a:solidFill>
                  <a:srgbClr val="929292"/>
                </a:solidFill>
                <a:latin typeface="Skia"/>
                <a:ea typeface="Skia"/>
                <a:cs typeface="Skia"/>
                <a:sym typeface="Skia"/>
              </a:defRPr>
            </a:pPr>
            <a:r>
              <a:t>Building AI-empowered Applications: Agents, MCP, … and More</a:t>
            </a:r>
          </a:p>
          <a:p>
            <a:pPr marL="609600" indent="-609600">
              <a:buSzPct val="123000"/>
              <a:buChar char="•"/>
              <a:defRPr sz="8000">
                <a:solidFill>
                  <a:srgbClr val="FFFFFF"/>
                </a:solidFill>
                <a:latin typeface="Skia"/>
                <a:ea typeface="Skia"/>
                <a:cs typeface="Skia"/>
                <a:sym typeface="Skia"/>
              </a:defRPr>
            </a:pPr>
            <a:r>
              <a:t>A Quick Look at Other AI Trends and AIA Projects</a:t>
            </a:r>
          </a:p>
          <a:p>
            <a:pPr marL="609600" indent="-609600">
              <a:buSzPct val="123000"/>
              <a:buChar char="•"/>
              <a:defRPr sz="8000">
                <a:solidFill>
                  <a:srgbClr val="929292"/>
                </a:solidFill>
                <a:latin typeface="Skia"/>
                <a:ea typeface="Skia"/>
                <a:cs typeface="Skia"/>
                <a:sym typeface="Skia"/>
              </a:defRPr>
            </a:pPr>
            <a:r>
              <a:t>Final Thoughts</a:t>
            </a:r>
          </a:p>
        </p:txBody>
      </p:sp>
      <p:sp>
        <p:nvSpPr>
          <p:cNvPr id="499" name="Outline"/>
          <p:cNvSpPr txBox="1">
            <a:spLocks noGrp="1"/>
          </p:cNvSpPr>
          <p:nvPr>
            <p:ph type="title" idx="4294967295"/>
          </p:nvPr>
        </p:nvSpPr>
        <p:spPr>
          <a:xfrm>
            <a:off x="210309" y="293337"/>
            <a:ext cx="14463566" cy="2635241"/>
          </a:xfrm>
          <a:prstGeom prst="rect">
            <a:avLst/>
          </a:prstGeom>
        </p:spPr>
        <p:txBody>
          <a:bodyPr/>
          <a:lstStyle>
            <a:lvl1pPr>
              <a:defRPr sz="11600" b="0" spc="-232">
                <a:solidFill>
                  <a:srgbClr val="FFFFFF"/>
                </a:solidFill>
                <a:latin typeface="Skia"/>
                <a:ea typeface="Skia"/>
                <a:cs typeface="Skia"/>
                <a:sym typeface="Skia"/>
              </a:defRPr>
            </a:lvl1pPr>
          </a:lstStyle>
          <a:p>
            <a:r>
              <a:t>Outline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1" name="Problem: I want a full stack with consistent APIs"/>
          <p:cNvSpPr txBox="1">
            <a:spLocks noGrp="1"/>
          </p:cNvSpPr>
          <p:nvPr>
            <p:ph type="title" idx="4294967295"/>
          </p:nvPr>
        </p:nvSpPr>
        <p:spPr>
          <a:xfrm>
            <a:off x="633037" y="376585"/>
            <a:ext cx="8761029" cy="4036392"/>
          </a:xfrm>
          <a:prstGeom prst="rect">
            <a:avLst/>
          </a:prstGeom>
          <a:solidFill>
            <a:srgbClr val="474646">
              <a:alpha val="49473"/>
            </a:srgbClr>
          </a:solidFill>
        </p:spPr>
        <p:txBody>
          <a:bodyPr/>
          <a:lstStyle>
            <a:lvl1pPr algn="ctr">
              <a:defRPr sz="9600" b="0" spc="-192">
                <a:solidFill>
                  <a:srgbClr val="F1F1F1"/>
                </a:solidFill>
                <a:latin typeface="Skia"/>
                <a:ea typeface="Skia"/>
                <a:cs typeface="Skia"/>
                <a:sym typeface="Skia"/>
              </a:defRPr>
            </a:lvl1pPr>
          </a:lstStyle>
          <a:p>
            <a:r>
              <a:t>Problem: I want a full stack with consistent APIs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03" name="pasted-movie.png" descr="pasted-movie.png"/>
          <p:cNvPicPr>
            <a:picLocks noChangeAspect="1"/>
          </p:cNvPicPr>
          <p:nvPr/>
        </p:nvPicPr>
        <p:blipFill>
          <a:blip r:embed="rId2"/>
          <a:stretch>
            <a:fillRect/>
          </a:stretch>
        </p:blipFill>
        <p:spPr>
          <a:xfrm>
            <a:off x="508000" y="2032000"/>
            <a:ext cx="19227800" cy="13349806"/>
          </a:xfrm>
          <a:prstGeom prst="rect">
            <a:avLst/>
          </a:prstGeom>
          <a:ln w="12700">
            <a:miter lim="400000"/>
          </a:ln>
        </p:spPr>
      </p:pic>
      <p:sp>
        <p:nvSpPr>
          <p:cNvPr id="504"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pic>
        <p:nvPicPr>
          <p:cNvPr id="505" name="Google Shape;382;p8" descr="Google Shape;382;p8"/>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506" name="Google Shape;380;p8"/>
          <p:cNvSpPr txBox="1">
            <a:spLocks noGrp="1"/>
          </p:cNvSpPr>
          <p:nvPr>
            <p:ph type="title"/>
          </p:nvPr>
        </p:nvSpPr>
        <p:spPr>
          <a:xfrm>
            <a:off x="210309" y="293337"/>
            <a:ext cx="14463566" cy="2635241"/>
          </a:xfrm>
          <a:prstGeom prst="rect">
            <a:avLst/>
          </a:prstGeom>
        </p:spPr>
        <p:txBody>
          <a:bodyPr lIns="50800" tIns="50800" rIns="50800" bIns="50800"/>
          <a:lstStyle>
            <a:lvl1pPr>
              <a:defRPr sz="7200">
                <a:solidFill>
                  <a:srgbClr val="000000"/>
                </a:solidFill>
              </a:defRPr>
            </a:lvl1pPr>
          </a:lstStyle>
          <a:p>
            <a:r>
              <a:t>Solution: Llama Stack</a:t>
            </a:r>
          </a:p>
        </p:txBody>
      </p:sp>
      <p:pic>
        <p:nvPicPr>
          <p:cNvPr id="507" name="qr-code-github.jpg" descr="qr-code-github.jpg"/>
          <p:cNvPicPr>
            <a:picLocks noChangeAspect="1"/>
          </p:cNvPicPr>
          <p:nvPr/>
        </p:nvPicPr>
        <p:blipFill>
          <a:blip r:embed="rId4"/>
          <a:stretch>
            <a:fillRect/>
          </a:stretch>
        </p:blipFill>
        <p:spPr>
          <a:xfrm>
            <a:off x="19050000" y="8382000"/>
            <a:ext cx="5080000" cy="5080000"/>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m="http://schemas.openxmlformats.org/officeDocument/2006/math"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9" name="Problem: I need open, trusted datasets"/>
          <p:cNvSpPr txBox="1">
            <a:spLocks noGrp="1"/>
          </p:cNvSpPr>
          <p:nvPr>
            <p:ph type="title" idx="4294967295"/>
          </p:nvPr>
        </p:nvSpPr>
        <p:spPr>
          <a:xfrm>
            <a:off x="633037" y="376585"/>
            <a:ext cx="8761029" cy="4036392"/>
          </a:xfrm>
          <a:prstGeom prst="rect">
            <a:avLst/>
          </a:prstGeom>
          <a:solidFill>
            <a:srgbClr val="474646">
              <a:alpha val="49473"/>
            </a:srgbClr>
          </a:solidFill>
        </p:spPr>
        <p:txBody>
          <a:bodyPr/>
          <a:lstStyle>
            <a:lvl1pPr algn="ctr">
              <a:defRPr sz="9600" b="0" spc="-192">
                <a:solidFill>
                  <a:srgbClr val="F1F1F1"/>
                </a:solidFill>
                <a:latin typeface="Skia"/>
                <a:ea typeface="Skia"/>
                <a:cs typeface="Skia"/>
                <a:sym typeface="Skia"/>
              </a:defRPr>
            </a:lvl1pPr>
          </a:lstStyle>
          <a:p>
            <a:r>
              <a:t>Problem: I need open, trusted datasets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 name="ContextForge…"/>
          <p:cNvSpPr txBox="1"/>
          <p:nvPr/>
        </p:nvSpPr>
        <p:spPr>
          <a:xfrm>
            <a:off x="1303196" y="2181625"/>
            <a:ext cx="22193814" cy="1019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609600" indent="-609600">
              <a:buSzPct val="123000"/>
              <a:buChar char="•"/>
              <a:defRPr sz="8000">
                <a:solidFill>
                  <a:srgbClr val="FFFFFF"/>
                </a:solidFill>
                <a:latin typeface="Skia"/>
                <a:ea typeface="Skia"/>
                <a:cs typeface="Skia"/>
                <a:sym typeface="Skia"/>
              </a:defRPr>
            </a:pPr>
            <a:r>
              <a:t>ContextForge</a:t>
            </a:r>
          </a:p>
          <a:p>
            <a:pPr marL="609600" indent="-609600">
              <a:buSzPct val="123000"/>
              <a:buChar char="•"/>
              <a:defRPr sz="8000">
                <a:solidFill>
                  <a:srgbClr val="FFFFFF"/>
                </a:solidFill>
                <a:latin typeface="Skia"/>
                <a:ea typeface="Skia"/>
                <a:cs typeface="Skia"/>
                <a:sym typeface="Skia"/>
              </a:defRPr>
            </a:pPr>
            <a:r>
              <a:t>What Is the AI Alliance… and Why?</a:t>
            </a:r>
          </a:p>
          <a:p>
            <a:pPr marL="609600" indent="-609600">
              <a:buSzPct val="123000"/>
              <a:buChar char="•"/>
              <a:defRPr sz="8000">
                <a:solidFill>
                  <a:srgbClr val="FFFFFF"/>
                </a:solidFill>
                <a:latin typeface="Skia"/>
                <a:ea typeface="Skia"/>
                <a:cs typeface="Skia"/>
                <a:sym typeface="Skia"/>
              </a:defRPr>
            </a:pPr>
            <a:r>
              <a:t>Building AI-empowered Applications: Agents, MCP, … and More</a:t>
            </a:r>
          </a:p>
          <a:p>
            <a:pPr marL="609600" indent="-609600">
              <a:buSzPct val="123000"/>
              <a:buChar char="•"/>
              <a:defRPr sz="8000">
                <a:solidFill>
                  <a:srgbClr val="FFFFFF"/>
                </a:solidFill>
                <a:latin typeface="Skia"/>
                <a:ea typeface="Skia"/>
                <a:cs typeface="Skia"/>
                <a:sym typeface="Skia"/>
              </a:defRPr>
            </a:pPr>
            <a:r>
              <a:t>A Quick Look at Other AI Trends and AIA Projects</a:t>
            </a:r>
          </a:p>
          <a:p>
            <a:pPr marL="609600" indent="-609600">
              <a:buSzPct val="123000"/>
              <a:buChar char="•"/>
              <a:defRPr sz="8000">
                <a:solidFill>
                  <a:srgbClr val="FFFFFF"/>
                </a:solidFill>
                <a:latin typeface="Skia"/>
                <a:ea typeface="Skia"/>
                <a:cs typeface="Skia"/>
                <a:sym typeface="Skia"/>
              </a:defRPr>
            </a:pPr>
            <a:r>
              <a:t>Final Thoughts</a:t>
            </a:r>
          </a:p>
        </p:txBody>
      </p:sp>
      <p:sp>
        <p:nvSpPr>
          <p:cNvPr id="259" name="Outline"/>
          <p:cNvSpPr txBox="1">
            <a:spLocks noGrp="1"/>
          </p:cNvSpPr>
          <p:nvPr>
            <p:ph type="title" idx="4294967295"/>
          </p:nvPr>
        </p:nvSpPr>
        <p:spPr>
          <a:xfrm>
            <a:off x="210309" y="293337"/>
            <a:ext cx="14463566" cy="2635241"/>
          </a:xfrm>
          <a:prstGeom prst="rect">
            <a:avLst/>
          </a:prstGeom>
        </p:spPr>
        <p:txBody>
          <a:bodyPr/>
          <a:lstStyle>
            <a:lvl1pPr>
              <a:defRPr sz="11600" b="0" spc="-232">
                <a:solidFill>
                  <a:srgbClr val="FFFFFF"/>
                </a:solidFill>
                <a:latin typeface="Skia"/>
                <a:ea typeface="Skia"/>
                <a:cs typeface="Skia"/>
                <a:sym typeface="Skia"/>
              </a:defRPr>
            </a:lvl1pPr>
          </a:lstStyle>
          <a:p>
            <a:r>
              <a:t>Outline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11" name="pasted-movie.png" descr="pasted-movie.png"/>
          <p:cNvPicPr>
            <a:picLocks noChangeAspect="1"/>
          </p:cNvPicPr>
          <p:nvPr/>
        </p:nvPicPr>
        <p:blipFill>
          <a:blip r:embed="rId2"/>
          <a:stretch>
            <a:fillRect/>
          </a:stretch>
        </p:blipFill>
        <p:spPr>
          <a:xfrm>
            <a:off x="508000" y="2032000"/>
            <a:ext cx="19227800" cy="16641158"/>
          </a:xfrm>
          <a:prstGeom prst="rect">
            <a:avLst/>
          </a:prstGeom>
          <a:ln w="12700">
            <a:miter lim="400000"/>
          </a:ln>
        </p:spPr>
      </p:pic>
      <p:sp>
        <p:nvSpPr>
          <p:cNvPr id="512"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pic>
        <p:nvPicPr>
          <p:cNvPr id="513" name="Google Shape;382;p8" descr="Google Shape;382;p8"/>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514" name="Google Shape;380;p8"/>
          <p:cNvSpPr txBox="1">
            <a:spLocks noGrp="1"/>
          </p:cNvSpPr>
          <p:nvPr>
            <p:ph type="title"/>
          </p:nvPr>
        </p:nvSpPr>
        <p:spPr>
          <a:xfrm>
            <a:off x="210309" y="293337"/>
            <a:ext cx="19501023" cy="2635241"/>
          </a:xfrm>
          <a:prstGeom prst="rect">
            <a:avLst/>
          </a:prstGeom>
        </p:spPr>
        <p:txBody>
          <a:bodyPr lIns="50800" tIns="50800" rIns="50800" bIns="50800"/>
          <a:lstStyle>
            <a:lvl1pPr>
              <a:defRPr sz="7200">
                <a:solidFill>
                  <a:srgbClr val="000000"/>
                </a:solidFill>
              </a:defRPr>
            </a:lvl1pPr>
          </a:lstStyle>
          <a:p>
            <a:r>
              <a:t>Solution: Open Trusted Data Initiative</a:t>
            </a:r>
          </a:p>
        </p:txBody>
      </p:sp>
      <p:sp>
        <p:nvSpPr>
          <p:cNvPr id="515" name="Rounded Rectangle"/>
          <p:cNvSpPr/>
          <p:nvPr/>
        </p:nvSpPr>
        <p:spPr>
          <a:xfrm>
            <a:off x="5663877" y="5992769"/>
            <a:ext cx="6082994" cy="1270001"/>
          </a:xfrm>
          <a:prstGeom prst="roundRect">
            <a:avLst>
              <a:gd name="adj" fmla="val 15000"/>
            </a:avLst>
          </a:prstGeom>
          <a:ln w="635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516" name="qr-code-github.jpg" descr="qr-code-github.jpg"/>
          <p:cNvPicPr>
            <a:picLocks noChangeAspect="1"/>
          </p:cNvPicPr>
          <p:nvPr/>
        </p:nvPicPr>
        <p:blipFill>
          <a:blip r:embed="rId4"/>
          <a:stretch>
            <a:fillRect/>
          </a:stretch>
        </p:blipFill>
        <p:spPr>
          <a:xfrm>
            <a:off x="19050000" y="8382000"/>
            <a:ext cx="5080000" cy="5080000"/>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15"/>
                                        </p:tgtEl>
                                        <p:attrNameLst>
                                          <p:attrName>style.visibility</p:attrName>
                                        </p:attrNameLst>
                                      </p:cBhvr>
                                      <p:to>
                                        <p:strVal val="visible"/>
                                      </p:to>
                                    </p:set>
                                    <p:animEffect transition="in" filter="fade">
                                      <p:cBhvr>
                                        <p:cTn id="7" dur="10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18" name="pasted-movie.png" descr="pasted-movie.png"/>
          <p:cNvPicPr>
            <a:picLocks noChangeAspect="1"/>
          </p:cNvPicPr>
          <p:nvPr/>
        </p:nvPicPr>
        <p:blipFill>
          <a:blip r:embed="rId2"/>
          <a:stretch>
            <a:fillRect/>
          </a:stretch>
        </p:blipFill>
        <p:spPr>
          <a:xfrm>
            <a:off x="4064000" y="1778000"/>
            <a:ext cx="19202400" cy="14804227"/>
          </a:xfrm>
          <a:prstGeom prst="rect">
            <a:avLst/>
          </a:prstGeom>
          <a:ln w="12700">
            <a:miter lim="400000"/>
          </a:ln>
        </p:spPr>
      </p:pic>
      <p:sp>
        <p:nvSpPr>
          <p:cNvPr id="519"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pic>
        <p:nvPicPr>
          <p:cNvPr id="520" name="Google Shape;382;p8" descr="Google Shape;382;p8"/>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521" name="Google Shape;380;p8"/>
          <p:cNvSpPr txBox="1">
            <a:spLocks noGrp="1"/>
          </p:cNvSpPr>
          <p:nvPr>
            <p:ph type="title"/>
          </p:nvPr>
        </p:nvSpPr>
        <p:spPr>
          <a:xfrm>
            <a:off x="210309" y="293337"/>
            <a:ext cx="19501023" cy="2635241"/>
          </a:xfrm>
          <a:prstGeom prst="rect">
            <a:avLst/>
          </a:prstGeom>
        </p:spPr>
        <p:txBody>
          <a:bodyPr lIns="50800" tIns="50800" rIns="50800" bIns="50800"/>
          <a:lstStyle>
            <a:lvl1pPr>
              <a:defRPr sz="7200">
                <a:solidFill>
                  <a:srgbClr val="000000"/>
                </a:solidFill>
              </a:defRPr>
            </a:lvl1pPr>
          </a:lstStyle>
          <a:p>
            <a:r>
              <a:t>Solution: Open Trusted Data Initiative</a:t>
            </a:r>
          </a:p>
        </p:txBody>
      </p:sp>
      <p:sp>
        <p:nvSpPr>
          <p:cNvPr id="522" name="Demo"/>
          <p:cNvSpPr/>
          <p:nvPr/>
        </p:nvSpPr>
        <p:spPr>
          <a:xfrm>
            <a:off x="2882458" y="10017836"/>
            <a:ext cx="6029730" cy="2406702"/>
          </a:xfrm>
          <a:custGeom>
            <a:avLst/>
            <a:gdLst/>
            <a:ahLst/>
            <a:cxnLst>
              <a:cxn ang="0">
                <a:pos x="wd2" y="hd2"/>
              </a:cxn>
              <a:cxn ang="5400000">
                <a:pos x="wd2" y="hd2"/>
              </a:cxn>
              <a:cxn ang="10800000">
                <a:pos x="wd2" y="hd2"/>
              </a:cxn>
              <a:cxn ang="16200000">
                <a:pos x="wd2" y="hd2"/>
              </a:cxn>
            </a:cxnLst>
            <a:rect l="0" t="0" r="r" b="b"/>
            <a:pathLst>
              <a:path w="21600" h="21600" extrusionOk="0">
                <a:moveTo>
                  <a:pt x="0" y="17692"/>
                </a:moveTo>
                <a:lnTo>
                  <a:pt x="0" y="3908"/>
                </a:lnTo>
                <a:cubicBezTo>
                  <a:pt x="0" y="1750"/>
                  <a:pt x="698" y="0"/>
                  <a:pt x="1560" y="0"/>
                </a:cubicBezTo>
                <a:lnTo>
                  <a:pt x="20040" y="0"/>
                </a:lnTo>
                <a:cubicBezTo>
                  <a:pt x="20902" y="0"/>
                  <a:pt x="21600" y="1750"/>
                  <a:pt x="21600" y="3908"/>
                </a:cubicBezTo>
                <a:lnTo>
                  <a:pt x="21600" y="17692"/>
                </a:lnTo>
                <a:cubicBezTo>
                  <a:pt x="21600" y="19850"/>
                  <a:pt x="20902" y="21600"/>
                  <a:pt x="20040" y="21600"/>
                </a:cubicBezTo>
                <a:lnTo>
                  <a:pt x="1560" y="21600"/>
                </a:lnTo>
                <a:cubicBezTo>
                  <a:pt x="698" y="21600"/>
                  <a:pt x="0" y="19850"/>
                  <a:pt x="0" y="17692"/>
                </a:cubicBezTo>
                <a:close/>
              </a:path>
            </a:pathLst>
          </a:custGeom>
          <a:solidFill>
            <a:srgbClr val="6897CB"/>
          </a:solidFill>
          <a:ln w="76200">
            <a:solidFill>
              <a:srgbClr val="BDBEB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7200" u="sng">
                <a:solidFill>
                  <a:srgbClr val="EEECE1"/>
                </a:solidFill>
                <a:latin typeface="Skia"/>
                <a:ea typeface="Skia"/>
                <a:cs typeface="Skia"/>
                <a:sym typeface="Skia"/>
                <a:hlinkClick r:id="rId4"/>
              </a:defRPr>
            </a:lvl1pPr>
          </a:lstStyle>
          <a:p>
            <a:pPr>
              <a:defRPr u="none"/>
            </a:pPr>
            <a:r>
              <a:rPr u="sng" dirty="0">
                <a:solidFill>
                  <a:schemeClr val="bg1">
                    <a:lumMod val="95000"/>
                  </a:schemeClr>
                </a:solidFill>
                <a:hlinkClick r:id="rId4">
                  <a:extLst>
                    <a:ext uri="{A12FA001-AC4F-418D-AE19-62706E023703}">
                      <ahyp:hlinkClr xmlns:ahyp="http://schemas.microsoft.com/office/drawing/2018/hyperlinkcolor" val="tx"/>
                    </a:ext>
                  </a:extLst>
                </a:hlinkClick>
              </a:rPr>
              <a:t>Demo</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522"/>
                                        </p:tgtEl>
                                        <p:attrNameLst>
                                          <p:attrName>style.visibility</p:attrName>
                                        </p:attrNameLst>
                                      </p:cBhvr>
                                      <p:to>
                                        <p:strVal val="visible"/>
                                      </p:to>
                                    </p:set>
                                    <p:animEffect transition="in" filter="fade">
                                      <p:cBhvr>
                                        <p:cTn id="7" dur="10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4" name="Problem: I can’t test AI-enabled apps!"/>
          <p:cNvSpPr txBox="1">
            <a:spLocks noGrp="1"/>
          </p:cNvSpPr>
          <p:nvPr>
            <p:ph type="title" idx="4294967295"/>
          </p:nvPr>
        </p:nvSpPr>
        <p:spPr>
          <a:xfrm>
            <a:off x="633037" y="376585"/>
            <a:ext cx="8761029" cy="4036392"/>
          </a:xfrm>
          <a:prstGeom prst="rect">
            <a:avLst/>
          </a:prstGeom>
          <a:solidFill>
            <a:srgbClr val="474646">
              <a:alpha val="49473"/>
            </a:srgbClr>
          </a:solidFill>
        </p:spPr>
        <p:txBody>
          <a:bodyPr>
            <a:normAutofit fontScale="90000"/>
          </a:bodyPr>
          <a:lstStyle>
            <a:lvl1pPr algn="ctr">
              <a:defRPr sz="9600" b="0" spc="-192">
                <a:solidFill>
                  <a:srgbClr val="F1F1F1"/>
                </a:solidFill>
                <a:latin typeface="Skia"/>
                <a:ea typeface="Skia"/>
                <a:cs typeface="Skia"/>
                <a:sym typeface="Skia"/>
              </a:defRPr>
            </a:lvl1pPr>
          </a:lstStyle>
          <a:p>
            <a:r>
              <a:rPr dirty="0"/>
              <a:t>Problem: I </a:t>
            </a:r>
            <a:r>
              <a:rPr lang="en-US" dirty="0"/>
              <a:t>don’t know how to</a:t>
            </a:r>
            <a:r>
              <a:rPr dirty="0"/>
              <a:t> test AI-enabled apps!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26" name="pasted-movie.png" descr="pasted-movie.png"/>
          <p:cNvPicPr>
            <a:picLocks noChangeAspect="1"/>
          </p:cNvPicPr>
          <p:nvPr/>
        </p:nvPicPr>
        <p:blipFill>
          <a:blip r:embed="rId2"/>
          <a:stretch>
            <a:fillRect/>
          </a:stretch>
        </p:blipFill>
        <p:spPr>
          <a:xfrm>
            <a:off x="508000" y="2032000"/>
            <a:ext cx="19227800" cy="14366769"/>
          </a:xfrm>
          <a:prstGeom prst="rect">
            <a:avLst/>
          </a:prstGeom>
          <a:ln w="12700">
            <a:miter lim="400000"/>
          </a:ln>
        </p:spPr>
      </p:pic>
      <p:sp>
        <p:nvSpPr>
          <p:cNvPr id="527"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528" name="Google Shape;382;p8" descr="Google Shape;382;p8"/>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529" name="Google Shape;380;p8"/>
          <p:cNvSpPr txBox="1">
            <a:spLocks noGrp="1"/>
          </p:cNvSpPr>
          <p:nvPr>
            <p:ph type="title"/>
          </p:nvPr>
        </p:nvSpPr>
        <p:spPr>
          <a:xfrm>
            <a:off x="210309" y="293337"/>
            <a:ext cx="21973553" cy="2635241"/>
          </a:xfrm>
          <a:prstGeom prst="rect">
            <a:avLst/>
          </a:prstGeom>
        </p:spPr>
        <p:txBody>
          <a:bodyPr lIns="50800" tIns="50800" rIns="50800" bIns="50800"/>
          <a:lstStyle>
            <a:lvl1pPr>
              <a:defRPr sz="7200">
                <a:solidFill>
                  <a:srgbClr val="000000"/>
                </a:solidFill>
              </a:defRPr>
            </a:lvl1pPr>
          </a:lstStyle>
          <a:p>
            <a:r>
              <a:t>Solution: Evaluation and Safety</a:t>
            </a:r>
          </a:p>
        </p:txBody>
      </p:sp>
      <p:sp>
        <p:nvSpPr>
          <p:cNvPr id="530" name="Rounded Rectangle"/>
          <p:cNvSpPr/>
          <p:nvPr/>
        </p:nvSpPr>
        <p:spPr>
          <a:xfrm>
            <a:off x="5799129" y="8350019"/>
            <a:ext cx="8292915" cy="1270001"/>
          </a:xfrm>
          <a:prstGeom prst="roundRect">
            <a:avLst>
              <a:gd name="adj" fmla="val 15000"/>
            </a:avLst>
          </a:prstGeom>
          <a:ln w="63500">
            <a:solidFill>
              <a:schemeClr val="accent5"/>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531" name="qr-code-github.jpg" descr="qr-code-github.jpg"/>
          <p:cNvPicPr>
            <a:picLocks noChangeAspect="1"/>
          </p:cNvPicPr>
          <p:nvPr/>
        </p:nvPicPr>
        <p:blipFill>
          <a:blip r:embed="rId4"/>
          <a:stretch>
            <a:fillRect/>
          </a:stretch>
        </p:blipFill>
        <p:spPr>
          <a:xfrm>
            <a:off x="19050000" y="8382000"/>
            <a:ext cx="5080000" cy="5080000"/>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30"/>
                                        </p:tgtEl>
                                        <p:attrNameLst>
                                          <p:attrName>style.visibility</p:attrName>
                                        </p:attrNameLst>
                                      </p:cBhvr>
                                      <p:to>
                                        <p:strVal val="visible"/>
                                      </p:to>
                                    </p:set>
                                    <p:animEffect transition="in" filter="fade">
                                      <p:cBhvr>
                                        <p:cTn id="7" dur="10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533" name="pasted-movie.png" descr="pasted-movie.png"/>
          <p:cNvPicPr>
            <a:picLocks noChangeAspect="1"/>
          </p:cNvPicPr>
          <p:nvPr/>
        </p:nvPicPr>
        <p:blipFill>
          <a:blip r:embed="rId2"/>
          <a:stretch>
            <a:fillRect/>
          </a:stretch>
        </p:blipFill>
        <p:spPr>
          <a:xfrm>
            <a:off x="4064000" y="1778000"/>
            <a:ext cx="19202400" cy="14726080"/>
          </a:xfrm>
          <a:prstGeom prst="rect">
            <a:avLst/>
          </a:prstGeom>
          <a:ln w="12700">
            <a:miter lim="400000"/>
          </a:ln>
        </p:spPr>
      </p:pic>
      <p:sp>
        <p:nvSpPr>
          <p:cNvPr id="534" name="Google Shape;381;p8"/>
          <p:cNvSpPr txBox="1">
            <a:spLocks noGrp="1"/>
          </p:cNvSpPr>
          <p:nvPr>
            <p:ph type="sldNum" sz="quarter" idx="2"/>
          </p:nvPr>
        </p:nvSpPr>
        <p:spPr>
          <a:xfrm>
            <a:off x="23555952" y="12934988"/>
            <a:ext cx="256541" cy="254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pic>
        <p:nvPicPr>
          <p:cNvPr id="535" name="Google Shape;382;p8" descr="Google Shape;382;p8"/>
          <p:cNvPicPr>
            <a:picLocks noChangeAspect="1"/>
          </p:cNvPicPr>
          <p:nvPr/>
        </p:nvPicPr>
        <p:blipFill>
          <a:blip r:embed="rId3"/>
          <a:stretch>
            <a:fillRect/>
          </a:stretch>
        </p:blipFill>
        <p:spPr>
          <a:xfrm>
            <a:off x="76195" y="12296224"/>
            <a:ext cx="3282226" cy="1174901"/>
          </a:xfrm>
          <a:prstGeom prst="rect">
            <a:avLst/>
          </a:prstGeom>
          <a:ln w="12700">
            <a:miter lim="400000"/>
          </a:ln>
        </p:spPr>
      </p:pic>
      <p:sp>
        <p:nvSpPr>
          <p:cNvPr id="536" name="Google Shape;380;p8"/>
          <p:cNvSpPr txBox="1">
            <a:spLocks noGrp="1"/>
          </p:cNvSpPr>
          <p:nvPr>
            <p:ph type="title"/>
          </p:nvPr>
        </p:nvSpPr>
        <p:spPr>
          <a:xfrm>
            <a:off x="210309" y="293337"/>
            <a:ext cx="14463566" cy="2635241"/>
          </a:xfrm>
          <a:prstGeom prst="rect">
            <a:avLst/>
          </a:prstGeom>
        </p:spPr>
        <p:txBody>
          <a:bodyPr lIns="50800" tIns="50800" rIns="50800" bIns="50800"/>
          <a:lstStyle>
            <a:lvl1pPr>
              <a:defRPr sz="7200">
                <a:solidFill>
                  <a:srgbClr val="000000"/>
                </a:solidFill>
              </a:defRPr>
            </a:lvl1pPr>
          </a:lstStyle>
          <a:p>
            <a:r>
              <a:t>Solution: Evaluation and Safety</a:t>
            </a:r>
          </a:p>
        </p:txBody>
      </p:sp>
      <p:sp>
        <p:nvSpPr>
          <p:cNvPr id="537" name="Demo"/>
          <p:cNvSpPr/>
          <p:nvPr/>
        </p:nvSpPr>
        <p:spPr>
          <a:xfrm>
            <a:off x="2882458" y="10017836"/>
            <a:ext cx="6029730" cy="2406702"/>
          </a:xfrm>
          <a:custGeom>
            <a:avLst/>
            <a:gdLst/>
            <a:ahLst/>
            <a:cxnLst>
              <a:cxn ang="0">
                <a:pos x="wd2" y="hd2"/>
              </a:cxn>
              <a:cxn ang="5400000">
                <a:pos x="wd2" y="hd2"/>
              </a:cxn>
              <a:cxn ang="10800000">
                <a:pos x="wd2" y="hd2"/>
              </a:cxn>
              <a:cxn ang="16200000">
                <a:pos x="wd2" y="hd2"/>
              </a:cxn>
            </a:cxnLst>
            <a:rect l="0" t="0" r="r" b="b"/>
            <a:pathLst>
              <a:path w="21600" h="21600" extrusionOk="0">
                <a:moveTo>
                  <a:pt x="0" y="17692"/>
                </a:moveTo>
                <a:lnTo>
                  <a:pt x="0" y="3908"/>
                </a:lnTo>
                <a:cubicBezTo>
                  <a:pt x="0" y="1750"/>
                  <a:pt x="698" y="0"/>
                  <a:pt x="1560" y="0"/>
                </a:cubicBezTo>
                <a:lnTo>
                  <a:pt x="20040" y="0"/>
                </a:lnTo>
                <a:cubicBezTo>
                  <a:pt x="20902" y="0"/>
                  <a:pt x="21600" y="1750"/>
                  <a:pt x="21600" y="3908"/>
                </a:cubicBezTo>
                <a:lnTo>
                  <a:pt x="21600" y="17692"/>
                </a:lnTo>
                <a:cubicBezTo>
                  <a:pt x="21600" y="19850"/>
                  <a:pt x="20902" y="21600"/>
                  <a:pt x="20040" y="21600"/>
                </a:cubicBezTo>
                <a:lnTo>
                  <a:pt x="1560" y="21600"/>
                </a:lnTo>
                <a:cubicBezTo>
                  <a:pt x="698" y="21600"/>
                  <a:pt x="0" y="19850"/>
                  <a:pt x="0" y="17692"/>
                </a:cubicBezTo>
                <a:close/>
              </a:path>
            </a:pathLst>
          </a:custGeom>
          <a:solidFill>
            <a:srgbClr val="6897CB"/>
          </a:solidFill>
          <a:ln w="76200">
            <a:solidFill>
              <a:srgbClr val="BDBEB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7200" u="sng">
                <a:solidFill>
                  <a:srgbClr val="EEECE1"/>
                </a:solidFill>
                <a:latin typeface="Skia"/>
                <a:ea typeface="Skia"/>
                <a:cs typeface="Skia"/>
                <a:sym typeface="Skia"/>
                <a:hlinkClick r:id="rId4"/>
              </a:defRPr>
            </a:lvl1pPr>
          </a:lstStyle>
          <a:p>
            <a:pPr>
              <a:defRPr u="none"/>
            </a:pPr>
            <a:r>
              <a:rPr u="sng" dirty="0">
                <a:solidFill>
                  <a:schemeClr val="bg1">
                    <a:lumMod val="95000"/>
                  </a:schemeClr>
                </a:solidFill>
                <a:hlinkClick r:id="rId4">
                  <a:extLst>
                    <a:ext uri="{A12FA001-AC4F-418D-AE19-62706E023703}">
                      <ahyp:hlinkClr xmlns:ahyp="http://schemas.microsoft.com/office/drawing/2018/hyperlinkcolor" val="tx"/>
                    </a:ext>
                  </a:extLst>
                </a:hlinkClick>
              </a:rPr>
              <a:t>Demo</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537"/>
                                        </p:tgtEl>
                                        <p:attrNameLst>
                                          <p:attrName>style.visibility</p:attrName>
                                        </p:attrNameLst>
                                      </p:cBhvr>
                                      <p:to>
                                        <p:strVal val="visible"/>
                                      </p:to>
                                    </p:set>
                                    <p:animEffect transition="in" filter="fade">
                                      <p:cBhvr>
                                        <p:cTn id="7" dur="10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9" name="ContextForge…"/>
          <p:cNvSpPr txBox="1"/>
          <p:nvPr/>
        </p:nvSpPr>
        <p:spPr>
          <a:xfrm>
            <a:off x="1303196" y="2181625"/>
            <a:ext cx="22193814" cy="1019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609600" indent="-609600">
              <a:buSzPct val="123000"/>
              <a:buChar char="•"/>
              <a:defRPr sz="8000">
                <a:solidFill>
                  <a:srgbClr val="929292"/>
                </a:solidFill>
                <a:latin typeface="Skia"/>
                <a:ea typeface="Skia"/>
                <a:cs typeface="Skia"/>
                <a:sym typeface="Skia"/>
              </a:defRPr>
            </a:pPr>
            <a:r>
              <a:t>ContextForge</a:t>
            </a:r>
          </a:p>
          <a:p>
            <a:pPr marL="609600" indent="-609600">
              <a:buSzPct val="123000"/>
              <a:buChar char="•"/>
              <a:defRPr sz="8000">
                <a:solidFill>
                  <a:srgbClr val="929292"/>
                </a:solidFill>
                <a:latin typeface="Skia"/>
                <a:ea typeface="Skia"/>
                <a:cs typeface="Skia"/>
                <a:sym typeface="Skia"/>
              </a:defRPr>
            </a:pPr>
            <a:r>
              <a:t>What Is the AI Alliance… and Why?</a:t>
            </a:r>
          </a:p>
          <a:p>
            <a:pPr marL="609600" indent="-609600">
              <a:buSzPct val="123000"/>
              <a:buChar char="•"/>
              <a:defRPr sz="8000">
                <a:solidFill>
                  <a:srgbClr val="929292"/>
                </a:solidFill>
                <a:latin typeface="Skia"/>
                <a:ea typeface="Skia"/>
                <a:cs typeface="Skia"/>
                <a:sym typeface="Skia"/>
              </a:defRPr>
            </a:pPr>
            <a:r>
              <a:t>Building AI-empowered Applications: Agents, MCP, … and More</a:t>
            </a:r>
          </a:p>
          <a:p>
            <a:pPr marL="609600" indent="-609600">
              <a:buSzPct val="123000"/>
              <a:buChar char="•"/>
              <a:defRPr sz="8000">
                <a:solidFill>
                  <a:srgbClr val="929292"/>
                </a:solidFill>
                <a:latin typeface="Skia"/>
                <a:ea typeface="Skia"/>
                <a:cs typeface="Skia"/>
                <a:sym typeface="Skia"/>
              </a:defRPr>
            </a:pPr>
            <a:r>
              <a:t>A Quick Look at Other AI Trends and AIA Projects</a:t>
            </a:r>
          </a:p>
          <a:p>
            <a:pPr marL="609600" indent="-609600">
              <a:buSzPct val="123000"/>
              <a:buChar char="•"/>
              <a:defRPr sz="8000">
                <a:solidFill>
                  <a:srgbClr val="FFFFFF"/>
                </a:solidFill>
                <a:latin typeface="Skia"/>
                <a:ea typeface="Skia"/>
                <a:cs typeface="Skia"/>
                <a:sym typeface="Skia"/>
              </a:defRPr>
            </a:pPr>
            <a:r>
              <a:t>Final Thoughts</a:t>
            </a:r>
          </a:p>
        </p:txBody>
      </p:sp>
      <p:sp>
        <p:nvSpPr>
          <p:cNvPr id="540" name="Outline"/>
          <p:cNvSpPr txBox="1">
            <a:spLocks noGrp="1"/>
          </p:cNvSpPr>
          <p:nvPr>
            <p:ph type="title" idx="4294967295"/>
          </p:nvPr>
        </p:nvSpPr>
        <p:spPr>
          <a:xfrm>
            <a:off x="210309" y="293337"/>
            <a:ext cx="14463566" cy="2635241"/>
          </a:xfrm>
          <a:prstGeom prst="rect">
            <a:avLst/>
          </a:prstGeom>
        </p:spPr>
        <p:txBody>
          <a:bodyPr/>
          <a:lstStyle>
            <a:lvl1pPr>
              <a:defRPr sz="11600" b="0" spc="-232">
                <a:solidFill>
                  <a:srgbClr val="FFFFFF"/>
                </a:solidFill>
                <a:latin typeface="Skia"/>
                <a:ea typeface="Skia"/>
                <a:cs typeface="Skia"/>
                <a:sym typeface="Skia"/>
              </a:defRPr>
            </a:lvl1pPr>
          </a:lstStyle>
          <a:p>
            <a:r>
              <a:t>Outline</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2" name="Final Thoughts"/>
          <p:cNvSpPr txBox="1">
            <a:spLocks noGrp="1"/>
          </p:cNvSpPr>
          <p:nvPr>
            <p:ph type="title" idx="4294967295"/>
          </p:nvPr>
        </p:nvSpPr>
        <p:spPr>
          <a:xfrm>
            <a:off x="8697980" y="221914"/>
            <a:ext cx="15439285" cy="2157873"/>
          </a:xfrm>
          <a:prstGeom prst="rect">
            <a:avLst/>
          </a:prstGeom>
        </p:spPr>
        <p:txBody>
          <a:bodyPr/>
          <a:lstStyle>
            <a:lvl1pPr algn="r">
              <a:defRPr sz="11600" b="0" spc="-232">
                <a:solidFill>
                  <a:srgbClr val="FFFFFF"/>
                </a:solidFill>
                <a:latin typeface="Skia"/>
                <a:ea typeface="Skia"/>
                <a:cs typeface="Skia"/>
                <a:sym typeface="Skia"/>
              </a:defRPr>
            </a:lvl1pPr>
          </a:lstStyle>
          <a:p>
            <a:r>
              <a:t>Final Thoughts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544" name="qr-code-context-forge.jpg" descr="qr-code-context-forge.jpg"/>
          <p:cNvPicPr>
            <a:picLocks noChangeAspect="1"/>
          </p:cNvPicPr>
          <p:nvPr/>
        </p:nvPicPr>
        <p:blipFill>
          <a:blip r:embed="rId3"/>
          <a:stretch>
            <a:fillRect/>
          </a:stretch>
        </p:blipFill>
        <p:spPr>
          <a:xfrm>
            <a:off x="635000" y="6041699"/>
            <a:ext cx="6985000" cy="6985001"/>
          </a:xfrm>
          <a:prstGeom prst="rect">
            <a:avLst/>
          </a:prstGeom>
          <a:ln w="12700">
            <a:miter lim="400000"/>
          </a:ln>
        </p:spPr>
      </p:pic>
      <p:sp>
        <p:nvSpPr>
          <p:cNvPr id="545" name="ContextForge - Meets many requirements for enterprise deployments of MCP."/>
          <p:cNvSpPr/>
          <p:nvPr/>
        </p:nvSpPr>
        <p:spPr>
          <a:xfrm>
            <a:off x="635000" y="721050"/>
            <a:ext cx="9524194" cy="4826001"/>
          </a:xfrm>
          <a:prstGeom prst="roundRect">
            <a:avLst>
              <a:gd name="adj" fmla="val 14637"/>
            </a:avLst>
          </a:prstGeom>
          <a:solidFill>
            <a:srgbClr val="94A194"/>
          </a:solidFill>
          <a:ln w="63500">
            <a:solidFill>
              <a:srgbClr val="C5D2C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00000"/>
              </a:lnSpc>
              <a:spcBef>
                <a:spcPts val="0"/>
              </a:spcBef>
              <a:defRPr sz="6400" spc="-128">
                <a:solidFill>
                  <a:srgbClr val="FFFFFF"/>
                </a:solidFill>
                <a:latin typeface="Skia"/>
                <a:ea typeface="Skia"/>
                <a:cs typeface="Skia"/>
                <a:sym typeface="Skia"/>
              </a:defRPr>
            </a:pPr>
            <a:r>
              <a:rPr u="sng" dirty="0">
                <a:solidFill>
                  <a:schemeClr val="accent4">
                    <a:lumMod val="20000"/>
                    <a:lumOff val="80000"/>
                  </a:schemeClr>
                </a:solidFill>
                <a:hlinkClick r:id="rId4">
                  <a:extLst>
                    <a:ext uri="{A12FA001-AC4F-418D-AE19-62706E023703}">
                      <ahyp:hlinkClr xmlns:ahyp="http://schemas.microsoft.com/office/drawing/2018/hyperlinkcolor" val="tx"/>
                    </a:ext>
                  </a:extLst>
                </a:hlinkClick>
              </a:rPr>
              <a:t>ContextForge</a:t>
            </a:r>
            <a:r>
              <a:rPr dirty="0"/>
              <a:t> - Meets many requirements for enterprise deployments of MCP.</a:t>
            </a:r>
          </a:p>
        </p:txBody>
      </p:sp>
      <p:pic>
        <p:nvPicPr>
          <p:cNvPr id="546" name="qr-code-aialliance-org.jpg" descr="qr-code-aialliance-org.jpg"/>
          <p:cNvPicPr>
            <a:picLocks noChangeAspect="1"/>
          </p:cNvPicPr>
          <p:nvPr/>
        </p:nvPicPr>
        <p:blipFill>
          <a:blip r:embed="rId5"/>
          <a:stretch>
            <a:fillRect/>
          </a:stretch>
        </p:blipFill>
        <p:spPr>
          <a:xfrm>
            <a:off x="16795750" y="6041699"/>
            <a:ext cx="6985000" cy="6985001"/>
          </a:xfrm>
          <a:prstGeom prst="rect">
            <a:avLst/>
          </a:prstGeom>
          <a:ln w="12700">
            <a:miter lim="400000"/>
          </a:ln>
        </p:spPr>
      </p:pic>
      <p:sp>
        <p:nvSpPr>
          <p:cNvPr id="547" name="The AI Alliance - Strives to make all users able to safely and successfully use AI."/>
          <p:cNvSpPr/>
          <p:nvPr/>
        </p:nvSpPr>
        <p:spPr>
          <a:xfrm>
            <a:off x="14224000" y="721050"/>
            <a:ext cx="9525000" cy="4826001"/>
          </a:xfrm>
          <a:prstGeom prst="roundRect">
            <a:avLst>
              <a:gd name="adj" fmla="val 14637"/>
            </a:avLst>
          </a:prstGeom>
          <a:solidFill>
            <a:srgbClr val="94A194"/>
          </a:solidFill>
          <a:ln w="63500">
            <a:solidFill>
              <a:srgbClr val="C5D2C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00000"/>
              </a:lnSpc>
              <a:spcBef>
                <a:spcPts val="0"/>
              </a:spcBef>
              <a:defRPr sz="6400" spc="-128">
                <a:solidFill>
                  <a:srgbClr val="FFFFFF"/>
                </a:solidFill>
                <a:latin typeface="Skia"/>
                <a:ea typeface="Skia"/>
                <a:cs typeface="Skia"/>
                <a:sym typeface="Skia"/>
              </a:defRPr>
            </a:pPr>
            <a:r>
              <a:rPr u="sng" dirty="0">
                <a:solidFill>
                  <a:schemeClr val="accent4">
                    <a:lumMod val="20000"/>
                    <a:lumOff val="80000"/>
                  </a:schemeClr>
                </a:solidFill>
                <a:hlinkClick r:id="rId6">
                  <a:extLst>
                    <a:ext uri="{A12FA001-AC4F-418D-AE19-62706E023703}">
                      <ahyp:hlinkClr xmlns:ahyp="http://schemas.microsoft.com/office/drawing/2018/hyperlinkcolor" val="tx"/>
                    </a:ext>
                  </a:extLst>
                </a:hlinkClick>
              </a:rPr>
              <a:t>The AI Alliance</a:t>
            </a:r>
            <a:r>
              <a:rPr dirty="0"/>
              <a:t> - Strives to make all users able to safely and successfully use AI.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m="http://schemas.openxmlformats.org/officeDocument/2006/math"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549" name="qr-code-context-forge.jpg" descr="qr-code-context-forge.jpg"/>
          <p:cNvPicPr>
            <a:picLocks noChangeAspect="1"/>
          </p:cNvPicPr>
          <p:nvPr/>
        </p:nvPicPr>
        <p:blipFill>
          <a:blip r:embed="rId3"/>
          <a:stretch>
            <a:fillRect/>
          </a:stretch>
        </p:blipFill>
        <p:spPr>
          <a:xfrm>
            <a:off x="635000" y="6041699"/>
            <a:ext cx="6985000" cy="6985001"/>
          </a:xfrm>
          <a:prstGeom prst="rect">
            <a:avLst/>
          </a:prstGeom>
          <a:ln w="12700">
            <a:miter lim="400000"/>
          </a:ln>
        </p:spPr>
      </p:pic>
      <p:sp>
        <p:nvSpPr>
          <p:cNvPr id="550" name="ContextForge - Meets many requirements for enterprise deployments of MCP."/>
          <p:cNvSpPr/>
          <p:nvPr/>
        </p:nvSpPr>
        <p:spPr>
          <a:xfrm>
            <a:off x="635000" y="721050"/>
            <a:ext cx="9524194" cy="4826001"/>
          </a:xfrm>
          <a:prstGeom prst="roundRect">
            <a:avLst>
              <a:gd name="adj" fmla="val 14637"/>
            </a:avLst>
          </a:prstGeom>
          <a:solidFill>
            <a:srgbClr val="94A194"/>
          </a:solidFill>
          <a:ln w="63500">
            <a:solidFill>
              <a:srgbClr val="C5D2C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00000"/>
              </a:lnSpc>
              <a:spcBef>
                <a:spcPts val="0"/>
              </a:spcBef>
              <a:defRPr sz="6400" spc="-128">
                <a:solidFill>
                  <a:srgbClr val="FFFFFF"/>
                </a:solidFill>
                <a:latin typeface="Skia"/>
                <a:ea typeface="Skia"/>
                <a:cs typeface="Skia"/>
                <a:sym typeface="Skia"/>
              </a:defRPr>
            </a:pPr>
            <a:r>
              <a:rPr u="sng">
                <a:solidFill>
                  <a:srgbClr val="D8FCF1"/>
                </a:solidFill>
                <a:hlinkClick r:id="rId4"/>
              </a:rPr>
              <a:t>ContextForge</a:t>
            </a:r>
            <a:r>
              <a:t> - Meets many requirements for enterprise deployments of MCP.</a:t>
            </a:r>
          </a:p>
        </p:txBody>
      </p:sp>
      <p:pic>
        <p:nvPicPr>
          <p:cNvPr id="551" name="qr-code-aialliance-org.jpg" descr="qr-code-aialliance-org.jpg"/>
          <p:cNvPicPr>
            <a:picLocks noChangeAspect="1"/>
          </p:cNvPicPr>
          <p:nvPr/>
        </p:nvPicPr>
        <p:blipFill>
          <a:blip r:embed="rId5"/>
          <a:stretch>
            <a:fillRect/>
          </a:stretch>
        </p:blipFill>
        <p:spPr>
          <a:xfrm>
            <a:off x="16795750" y="6041699"/>
            <a:ext cx="6985000" cy="6985001"/>
          </a:xfrm>
          <a:prstGeom prst="rect">
            <a:avLst/>
          </a:prstGeom>
          <a:ln w="12700">
            <a:miter lim="400000"/>
          </a:ln>
        </p:spPr>
      </p:pic>
      <p:sp>
        <p:nvSpPr>
          <p:cNvPr id="552" name="The AI Alliance - Strives to make all users able to safely and successfully use AI."/>
          <p:cNvSpPr/>
          <p:nvPr/>
        </p:nvSpPr>
        <p:spPr>
          <a:xfrm>
            <a:off x="14224000" y="721050"/>
            <a:ext cx="9525000" cy="4826001"/>
          </a:xfrm>
          <a:prstGeom prst="roundRect">
            <a:avLst>
              <a:gd name="adj" fmla="val 14637"/>
            </a:avLst>
          </a:prstGeom>
          <a:solidFill>
            <a:srgbClr val="94A194"/>
          </a:solidFill>
          <a:ln w="63500">
            <a:solidFill>
              <a:srgbClr val="C5D2C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100000"/>
              </a:lnSpc>
              <a:spcBef>
                <a:spcPts val="0"/>
              </a:spcBef>
              <a:defRPr sz="6400" spc="-128">
                <a:solidFill>
                  <a:srgbClr val="FFFFFF"/>
                </a:solidFill>
                <a:latin typeface="Skia"/>
                <a:ea typeface="Skia"/>
                <a:cs typeface="Skia"/>
                <a:sym typeface="Skia"/>
              </a:defRPr>
            </a:pPr>
            <a:r>
              <a:rPr u="sng">
                <a:solidFill>
                  <a:srgbClr val="D8FCF1"/>
                </a:solidFill>
                <a:hlinkClick r:id="rId6"/>
              </a:rPr>
              <a:t>The AI Alliance</a:t>
            </a:r>
            <a:r>
              <a:t> - Strives to make all users able to safely and successfully use AI.</a:t>
            </a:r>
          </a:p>
        </p:txBody>
      </p:sp>
      <p:pic>
        <p:nvPicPr>
          <p:cNvPr id="553" name="pasted-movie.png" descr="pasted-movie.png"/>
          <p:cNvPicPr>
            <a:picLocks noChangeAspect="1"/>
          </p:cNvPicPr>
          <p:nvPr/>
        </p:nvPicPr>
        <p:blipFill>
          <a:blip r:embed="rId7"/>
          <a:stretch>
            <a:fillRect/>
          </a:stretch>
        </p:blipFill>
        <p:spPr>
          <a:xfrm>
            <a:off x="8715375" y="6041699"/>
            <a:ext cx="6985000" cy="6985001"/>
          </a:xfrm>
          <a:prstGeom prst="rect">
            <a:avLst/>
          </a:prstGeom>
          <a:ln w="12700">
            <a:miter lim="400000"/>
          </a:ln>
        </p:spPr>
      </p:pic>
      <p:sp>
        <p:nvSpPr>
          <p:cNvPr id="554" name="Rounded Rectangle"/>
          <p:cNvSpPr/>
          <p:nvPr/>
        </p:nvSpPr>
        <p:spPr>
          <a:xfrm>
            <a:off x="635000" y="721050"/>
            <a:ext cx="9524194" cy="4826001"/>
          </a:xfrm>
          <a:prstGeom prst="roundRect">
            <a:avLst>
              <a:gd name="adj" fmla="val 14637"/>
            </a:avLst>
          </a:prstGeom>
          <a:solidFill>
            <a:srgbClr val="94A194">
              <a:alpha val="40000"/>
            </a:srgbClr>
          </a:solidFill>
          <a:ln w="63500">
            <a:solidFill>
              <a:srgbClr val="C5D2C1"/>
            </a:solidFill>
            <a:miter lim="400000"/>
          </a:ln>
        </p:spPr>
        <p:txBody>
          <a:bodyPr lIns="50800" tIns="50800" rIns="50800" bIns="50800" anchor="ctr"/>
          <a:lstStyle/>
          <a:p>
            <a:pPr>
              <a:lnSpc>
                <a:spcPct val="100000"/>
              </a:lnSpc>
              <a:spcBef>
                <a:spcPts val="0"/>
              </a:spcBef>
              <a:defRPr sz="6400" spc="-128">
                <a:solidFill>
                  <a:srgbClr val="FFFFFF"/>
                </a:solidFill>
                <a:latin typeface="Skia"/>
                <a:ea typeface="Skia"/>
                <a:cs typeface="Skia"/>
                <a:sym typeface="Skia"/>
              </a:defRPr>
            </a:pPr>
            <a:endParaRPr/>
          </a:p>
        </p:txBody>
      </p:sp>
      <p:sp>
        <p:nvSpPr>
          <p:cNvPr id="555" name="Rounded Rectangle"/>
          <p:cNvSpPr/>
          <p:nvPr/>
        </p:nvSpPr>
        <p:spPr>
          <a:xfrm>
            <a:off x="14224403" y="721050"/>
            <a:ext cx="9524194" cy="4826001"/>
          </a:xfrm>
          <a:prstGeom prst="roundRect">
            <a:avLst>
              <a:gd name="adj" fmla="val 14637"/>
            </a:avLst>
          </a:prstGeom>
          <a:solidFill>
            <a:srgbClr val="94A194">
              <a:alpha val="40000"/>
            </a:srgbClr>
          </a:solidFill>
          <a:ln w="63500">
            <a:solidFill>
              <a:srgbClr val="C5D2C1"/>
            </a:solidFill>
            <a:miter lim="400000"/>
          </a:ln>
        </p:spPr>
        <p:txBody>
          <a:bodyPr lIns="50800" tIns="50800" rIns="50800" bIns="50800" anchor="ctr"/>
          <a:lstStyle/>
          <a:p>
            <a:pPr>
              <a:lnSpc>
                <a:spcPct val="100000"/>
              </a:lnSpc>
              <a:spcBef>
                <a:spcPts val="0"/>
              </a:spcBef>
              <a:defRPr sz="6400" spc="-128">
                <a:solidFill>
                  <a:srgbClr val="FFFFFF"/>
                </a:solidFill>
                <a:latin typeface="Skia"/>
                <a:ea typeface="Skia"/>
                <a:cs typeface="Skia"/>
                <a:sym typeface="Skia"/>
              </a:defRPr>
            </a:pPr>
            <a:endParaRPr/>
          </a:p>
        </p:txBody>
      </p:sp>
      <p:sp>
        <p:nvSpPr>
          <p:cNvPr id="556" name="Fill out our Trust and Safety survey! What are you doing? What concerns do you have?"/>
          <p:cNvSpPr/>
          <p:nvPr/>
        </p:nvSpPr>
        <p:spPr>
          <a:xfrm>
            <a:off x="7429903" y="721050"/>
            <a:ext cx="9524194" cy="4826001"/>
          </a:xfrm>
          <a:prstGeom prst="roundRect">
            <a:avLst>
              <a:gd name="adj" fmla="val 14637"/>
            </a:avLst>
          </a:prstGeom>
          <a:solidFill>
            <a:srgbClr val="94A194"/>
          </a:solidFill>
          <a:ln w="63500">
            <a:solidFill>
              <a:srgbClr val="C5D2C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spcBef>
                <a:spcPts val="0"/>
              </a:spcBef>
              <a:defRPr sz="6400" spc="-128">
                <a:solidFill>
                  <a:srgbClr val="FFFFFF"/>
                </a:solidFill>
                <a:latin typeface="Skia"/>
                <a:ea typeface="Skia"/>
                <a:cs typeface="Skia"/>
                <a:sym typeface="Skia"/>
              </a:defRPr>
            </a:lvl1pPr>
          </a:lstStyle>
          <a:p>
            <a:r>
              <a:t>Fill out our Trust and Safety survey! What are you doing? What concerns do you have?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m="http://schemas.openxmlformats.org/officeDocument/2006/math"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58" name="Extra Slides"/>
          <p:cNvSpPr txBox="1">
            <a:spLocks noGrp="1"/>
          </p:cNvSpPr>
          <p:nvPr>
            <p:ph type="ctrTitle"/>
          </p:nvPr>
        </p:nvSpPr>
        <p:spPr>
          <a:xfrm>
            <a:off x="-454837" y="24146"/>
            <a:ext cx="19400641" cy="1491346"/>
          </a:xfrm>
          <a:prstGeom prst="rect">
            <a:avLst/>
          </a:prstGeom>
        </p:spPr>
        <p:txBody>
          <a:bodyPr anchor="t"/>
          <a:lstStyle>
            <a:lvl1pPr>
              <a:lnSpc>
                <a:spcPct val="90000"/>
              </a:lnSpc>
              <a:spcBef>
                <a:spcPts val="4500"/>
              </a:spcBef>
              <a:defRPr sz="8000" b="0" spc="0">
                <a:solidFill>
                  <a:srgbClr val="FFFFFF"/>
                </a:solidFill>
                <a:latin typeface="Skia"/>
                <a:ea typeface="Skia"/>
                <a:cs typeface="Skia"/>
                <a:sym typeface="Skia"/>
              </a:defRPr>
            </a:lvl1pPr>
          </a:lstStyle>
          <a:p>
            <a:r>
              <a:t>Extra Slides</a:t>
            </a:r>
          </a:p>
        </p:txBody>
      </p:sp>
      <p:sp>
        <p:nvSpPr>
          <p:cNvPr id="559" name="Rectangle"/>
          <p:cNvSpPr txBox="1"/>
          <p:nvPr/>
        </p:nvSpPr>
        <p:spPr>
          <a:xfrm>
            <a:off x="10841018" y="7087641"/>
            <a:ext cx="13062064" cy="3943995"/>
          </a:xfrm>
          <a:prstGeom prst="rect">
            <a:avLst/>
          </a:prstGeom>
          <a:ln w="12700">
            <a:miter lim="400000"/>
          </a:ln>
        </p:spPr>
        <p:txBody>
          <a:bodyPr lIns="50800" tIns="50800" rIns="50800" bIns="50800">
            <a:normAutofit/>
          </a:bodyPr>
          <a:lstStyle/>
          <a:p>
            <a:pPr algn="r">
              <a:defRPr sz="9600">
                <a:solidFill>
                  <a:srgbClr val="FFFFFF"/>
                </a:solidFill>
                <a:latin typeface="Skia"/>
                <a:ea typeface="Skia"/>
                <a:cs typeface="Skia"/>
                <a:sym typeface="Skia"/>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 name="ContextForge…"/>
          <p:cNvSpPr txBox="1"/>
          <p:nvPr/>
        </p:nvSpPr>
        <p:spPr>
          <a:xfrm>
            <a:off x="1303196" y="2181625"/>
            <a:ext cx="22193814" cy="10190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609600" indent="-609600">
              <a:buSzPct val="123000"/>
              <a:buChar char="•"/>
              <a:defRPr sz="8000">
                <a:solidFill>
                  <a:srgbClr val="FFFFFF"/>
                </a:solidFill>
                <a:latin typeface="Skia"/>
                <a:ea typeface="Skia"/>
                <a:cs typeface="Skia"/>
                <a:sym typeface="Skia"/>
              </a:defRPr>
            </a:pPr>
            <a:r>
              <a:t>ContextForge</a:t>
            </a:r>
          </a:p>
          <a:p>
            <a:pPr marL="609600" indent="-609600">
              <a:buSzPct val="123000"/>
              <a:buChar char="•"/>
              <a:defRPr sz="8000">
                <a:solidFill>
                  <a:srgbClr val="929292"/>
                </a:solidFill>
                <a:latin typeface="Skia"/>
                <a:ea typeface="Skia"/>
                <a:cs typeface="Skia"/>
                <a:sym typeface="Skia"/>
              </a:defRPr>
            </a:pPr>
            <a:r>
              <a:t>What Is the AI Alliance… and Why?</a:t>
            </a:r>
          </a:p>
          <a:p>
            <a:pPr marL="609600" indent="-609600">
              <a:buSzPct val="123000"/>
              <a:buChar char="•"/>
              <a:defRPr sz="8000">
                <a:solidFill>
                  <a:srgbClr val="929292"/>
                </a:solidFill>
                <a:latin typeface="Skia"/>
                <a:ea typeface="Skia"/>
                <a:cs typeface="Skia"/>
                <a:sym typeface="Skia"/>
              </a:defRPr>
            </a:pPr>
            <a:r>
              <a:t>Building AI-empowered Applications: Agents, MCP, … and More</a:t>
            </a:r>
          </a:p>
          <a:p>
            <a:pPr marL="609600" indent="-609600">
              <a:buSzPct val="123000"/>
              <a:buChar char="•"/>
              <a:defRPr sz="8000">
                <a:solidFill>
                  <a:srgbClr val="929292"/>
                </a:solidFill>
                <a:latin typeface="Skia"/>
                <a:ea typeface="Skia"/>
                <a:cs typeface="Skia"/>
                <a:sym typeface="Skia"/>
              </a:defRPr>
            </a:pPr>
            <a:r>
              <a:t>A Quick Look at Other AI Trends and AIA Projects</a:t>
            </a:r>
          </a:p>
          <a:p>
            <a:pPr marL="609600" indent="-609600">
              <a:buSzPct val="123000"/>
              <a:buChar char="•"/>
              <a:defRPr sz="8000">
                <a:solidFill>
                  <a:srgbClr val="929292"/>
                </a:solidFill>
                <a:latin typeface="Skia"/>
                <a:ea typeface="Skia"/>
                <a:cs typeface="Skia"/>
                <a:sym typeface="Skia"/>
              </a:defRPr>
            </a:pPr>
            <a:r>
              <a:t>Final Thoughts</a:t>
            </a:r>
          </a:p>
        </p:txBody>
      </p:sp>
      <p:sp>
        <p:nvSpPr>
          <p:cNvPr id="262" name="Outline"/>
          <p:cNvSpPr txBox="1">
            <a:spLocks noGrp="1"/>
          </p:cNvSpPr>
          <p:nvPr>
            <p:ph type="title" idx="4294967295"/>
          </p:nvPr>
        </p:nvSpPr>
        <p:spPr>
          <a:xfrm>
            <a:off x="210309" y="293337"/>
            <a:ext cx="14463566" cy="2635241"/>
          </a:xfrm>
          <a:prstGeom prst="rect">
            <a:avLst/>
          </a:prstGeom>
        </p:spPr>
        <p:txBody>
          <a:bodyPr/>
          <a:lstStyle>
            <a:lvl1pPr>
              <a:defRPr sz="11600" b="0" spc="-232">
                <a:solidFill>
                  <a:srgbClr val="FFFFFF"/>
                </a:solidFill>
                <a:latin typeface="Skia"/>
                <a:ea typeface="Skia"/>
                <a:cs typeface="Skia"/>
                <a:sym typeface="Skia"/>
              </a:defRPr>
            </a:lvl1pPr>
          </a:lstStyle>
          <a:p>
            <a:r>
              <a:t>Outline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1" name="Extra Slides"/>
          <p:cNvSpPr txBox="1">
            <a:spLocks noGrp="1"/>
          </p:cNvSpPr>
          <p:nvPr>
            <p:ph type="ctrTitle"/>
          </p:nvPr>
        </p:nvSpPr>
        <p:spPr>
          <a:xfrm>
            <a:off x="-454837" y="24146"/>
            <a:ext cx="19400641" cy="1491346"/>
          </a:xfrm>
          <a:prstGeom prst="rect">
            <a:avLst/>
          </a:prstGeom>
        </p:spPr>
        <p:txBody>
          <a:bodyPr anchor="t"/>
          <a:lstStyle>
            <a:lvl1pPr>
              <a:lnSpc>
                <a:spcPct val="90000"/>
              </a:lnSpc>
              <a:spcBef>
                <a:spcPts val="4500"/>
              </a:spcBef>
              <a:defRPr sz="8000" b="0" spc="0">
                <a:solidFill>
                  <a:srgbClr val="FFFFFF"/>
                </a:solidFill>
                <a:latin typeface="Skia"/>
                <a:ea typeface="Skia"/>
                <a:cs typeface="Skia"/>
                <a:sym typeface="Skia"/>
              </a:defRPr>
            </a:lvl1pPr>
          </a:lstStyle>
          <a:p>
            <a:r>
              <a:t>Extra Slides</a:t>
            </a:r>
          </a:p>
        </p:txBody>
      </p:sp>
      <p:sp>
        <p:nvSpPr>
          <p:cNvPr id="562" name="Retrieval-augmented…"/>
          <p:cNvSpPr txBox="1"/>
          <p:nvPr/>
        </p:nvSpPr>
        <p:spPr>
          <a:xfrm>
            <a:off x="10841018" y="7087641"/>
            <a:ext cx="13062064" cy="3943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r">
              <a:defRPr sz="9600">
                <a:solidFill>
                  <a:srgbClr val="FFFFFF"/>
                </a:solidFill>
                <a:latin typeface="Skia"/>
                <a:ea typeface="Skia"/>
                <a:cs typeface="Skia"/>
                <a:sym typeface="Skia"/>
              </a:defRPr>
            </a:pPr>
            <a:r>
              <a:t>Retrieval-augmented</a:t>
            </a:r>
          </a:p>
          <a:p>
            <a:pPr algn="r">
              <a:defRPr sz="9600">
                <a:solidFill>
                  <a:srgbClr val="FFFFFF"/>
                </a:solidFill>
                <a:latin typeface="Skia"/>
                <a:ea typeface="Skia"/>
                <a:cs typeface="Skia"/>
                <a:sym typeface="Skia"/>
              </a:defRPr>
            </a:pPr>
            <a:r>
              <a:t>Generation (RAG)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m="http://schemas.openxmlformats.org/officeDocument/2006/math"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4" name="Retrieval-Augmented Generation (RAG)"/>
          <p:cNvSpPr txBox="1">
            <a:spLocks noGrp="1"/>
          </p:cNvSpPr>
          <p:nvPr>
            <p:ph type="ctrTitle"/>
          </p:nvPr>
        </p:nvSpPr>
        <p:spPr>
          <a:xfrm>
            <a:off x="1011309" y="640813"/>
            <a:ext cx="22194865" cy="3291229"/>
          </a:xfrm>
          <a:prstGeom prst="rect">
            <a:avLst/>
          </a:prstGeom>
        </p:spPr>
        <p:txBody>
          <a:bodyPr anchor="t"/>
          <a:lstStyle>
            <a:lvl1pPr>
              <a:defRPr b="0">
                <a:solidFill>
                  <a:srgbClr val="FFFFFF"/>
                </a:solidFill>
                <a:latin typeface="Skia"/>
                <a:ea typeface="Skia"/>
                <a:cs typeface="Skia"/>
                <a:sym typeface="Skia"/>
              </a:defRPr>
            </a:lvl1pPr>
          </a:lstStyle>
          <a:p>
            <a:r>
              <a:t>Retrieval-Augmented Generation (RAG)</a:t>
            </a:r>
          </a:p>
        </p:txBody>
      </p:sp>
      <p:sp>
        <p:nvSpPr>
          <p:cNvPr id="565" name="Golf"/>
          <p:cNvSpPr/>
          <p:nvPr/>
        </p:nvSpPr>
        <p:spPr>
          <a:xfrm>
            <a:off x="10519922" y="3905033"/>
            <a:ext cx="814390" cy="1514927"/>
          </a:xfrm>
          <a:custGeom>
            <a:avLst/>
            <a:gdLst/>
            <a:ahLst/>
            <a:cxnLst>
              <a:cxn ang="0">
                <a:pos x="wd2" y="hd2"/>
              </a:cxn>
              <a:cxn ang="5400000">
                <a:pos x="wd2" y="hd2"/>
              </a:cxn>
              <a:cxn ang="10800000">
                <a:pos x="wd2" y="hd2"/>
              </a:cxn>
              <a:cxn ang="16200000">
                <a:pos x="wd2" y="hd2"/>
              </a:cxn>
            </a:cxnLst>
            <a:rect l="0" t="0" r="r" b="b"/>
            <a:pathLst>
              <a:path w="21236" h="21600" extrusionOk="0">
                <a:moveTo>
                  <a:pt x="3498" y="0"/>
                </a:moveTo>
                <a:lnTo>
                  <a:pt x="2554" y="673"/>
                </a:lnTo>
                <a:lnTo>
                  <a:pt x="1150" y="1603"/>
                </a:lnTo>
                <a:cubicBezTo>
                  <a:pt x="776" y="1851"/>
                  <a:pt x="839" y="2217"/>
                  <a:pt x="1292" y="2422"/>
                </a:cubicBezTo>
                <a:cubicBezTo>
                  <a:pt x="1490" y="2511"/>
                  <a:pt x="1729" y="2555"/>
                  <a:pt x="1967" y="2555"/>
                </a:cubicBezTo>
                <a:cubicBezTo>
                  <a:pt x="2274" y="2555"/>
                  <a:pt x="2578" y="2483"/>
                  <a:pt x="2788" y="2344"/>
                </a:cubicBezTo>
                <a:lnTo>
                  <a:pt x="4393" y="1282"/>
                </a:lnTo>
                <a:cubicBezTo>
                  <a:pt x="4437" y="1253"/>
                  <a:pt x="4472" y="1223"/>
                  <a:pt x="4504" y="1191"/>
                </a:cubicBezTo>
                <a:lnTo>
                  <a:pt x="18167" y="6180"/>
                </a:lnTo>
                <a:lnTo>
                  <a:pt x="11745" y="6850"/>
                </a:lnTo>
                <a:cubicBezTo>
                  <a:pt x="11675" y="6843"/>
                  <a:pt x="11599" y="6841"/>
                  <a:pt x="11526" y="6850"/>
                </a:cubicBezTo>
                <a:lnTo>
                  <a:pt x="9035" y="7131"/>
                </a:lnTo>
                <a:lnTo>
                  <a:pt x="7754" y="7265"/>
                </a:lnTo>
                <a:cubicBezTo>
                  <a:pt x="7677" y="7273"/>
                  <a:pt x="7604" y="7286"/>
                  <a:pt x="7532" y="7300"/>
                </a:cubicBezTo>
                <a:lnTo>
                  <a:pt x="6174" y="7454"/>
                </a:lnTo>
                <a:cubicBezTo>
                  <a:pt x="5858" y="7489"/>
                  <a:pt x="5652" y="7659"/>
                  <a:pt x="5717" y="7832"/>
                </a:cubicBezTo>
                <a:lnTo>
                  <a:pt x="7881" y="13569"/>
                </a:lnTo>
                <a:cubicBezTo>
                  <a:pt x="7897" y="13613"/>
                  <a:pt x="7929" y="13653"/>
                  <a:pt x="7973" y="13687"/>
                </a:cubicBezTo>
                <a:lnTo>
                  <a:pt x="276" y="20162"/>
                </a:lnTo>
                <a:cubicBezTo>
                  <a:pt x="-236" y="20593"/>
                  <a:pt x="-15" y="21170"/>
                  <a:pt x="773" y="21450"/>
                </a:cubicBezTo>
                <a:cubicBezTo>
                  <a:pt x="1059" y="21552"/>
                  <a:pt x="1381" y="21600"/>
                  <a:pt x="1699" y="21600"/>
                </a:cubicBezTo>
                <a:cubicBezTo>
                  <a:pt x="2256" y="21600"/>
                  <a:pt x="2802" y="21451"/>
                  <a:pt x="3128" y="21176"/>
                </a:cubicBezTo>
                <a:lnTo>
                  <a:pt x="11596" y="14053"/>
                </a:lnTo>
                <a:lnTo>
                  <a:pt x="12047" y="14975"/>
                </a:lnTo>
                <a:lnTo>
                  <a:pt x="10726" y="20402"/>
                </a:lnTo>
                <a:cubicBezTo>
                  <a:pt x="10602" y="20911"/>
                  <a:pt x="11255" y="21379"/>
                  <a:pt x="12186" y="21446"/>
                </a:cubicBezTo>
                <a:cubicBezTo>
                  <a:pt x="12262" y="21452"/>
                  <a:pt x="12339" y="21455"/>
                  <a:pt x="12414" y="21455"/>
                </a:cubicBezTo>
                <a:cubicBezTo>
                  <a:pt x="13254" y="21455"/>
                  <a:pt x="13985" y="21114"/>
                  <a:pt x="14099" y="20647"/>
                </a:cubicBezTo>
                <a:lnTo>
                  <a:pt x="15513" y="14852"/>
                </a:lnTo>
                <a:lnTo>
                  <a:pt x="14056" y="11882"/>
                </a:lnTo>
                <a:cubicBezTo>
                  <a:pt x="14039" y="11846"/>
                  <a:pt x="14010" y="11814"/>
                  <a:pt x="13985" y="11780"/>
                </a:cubicBezTo>
                <a:lnTo>
                  <a:pt x="12711" y="8405"/>
                </a:lnTo>
                <a:lnTo>
                  <a:pt x="20028" y="7643"/>
                </a:lnTo>
                <a:cubicBezTo>
                  <a:pt x="20835" y="7559"/>
                  <a:pt x="21364" y="7133"/>
                  <a:pt x="21210" y="6691"/>
                </a:cubicBezTo>
                <a:cubicBezTo>
                  <a:pt x="21097" y="6367"/>
                  <a:pt x="20648" y="6126"/>
                  <a:pt x="20096" y="6053"/>
                </a:cubicBezTo>
                <a:lnTo>
                  <a:pt x="20102" y="6048"/>
                </a:lnTo>
                <a:lnTo>
                  <a:pt x="4594" y="385"/>
                </a:lnTo>
                <a:lnTo>
                  <a:pt x="4597" y="378"/>
                </a:lnTo>
                <a:lnTo>
                  <a:pt x="4236" y="253"/>
                </a:lnTo>
                <a:lnTo>
                  <a:pt x="4100" y="204"/>
                </a:lnTo>
                <a:lnTo>
                  <a:pt x="4097" y="206"/>
                </a:lnTo>
                <a:lnTo>
                  <a:pt x="3498" y="0"/>
                </a:lnTo>
                <a:close/>
                <a:moveTo>
                  <a:pt x="6439" y="3760"/>
                </a:moveTo>
                <a:cubicBezTo>
                  <a:pt x="5686" y="3760"/>
                  <a:pt x="4934" y="3916"/>
                  <a:pt x="4359" y="4231"/>
                </a:cubicBezTo>
                <a:cubicBezTo>
                  <a:pt x="3210" y="4859"/>
                  <a:pt x="3210" y="5877"/>
                  <a:pt x="4359" y="6505"/>
                </a:cubicBezTo>
                <a:cubicBezTo>
                  <a:pt x="5508" y="7134"/>
                  <a:pt x="7371" y="7134"/>
                  <a:pt x="8520" y="6505"/>
                </a:cubicBezTo>
                <a:cubicBezTo>
                  <a:pt x="9668" y="5877"/>
                  <a:pt x="9668" y="4859"/>
                  <a:pt x="8520" y="4231"/>
                </a:cubicBezTo>
                <a:cubicBezTo>
                  <a:pt x="7945" y="3916"/>
                  <a:pt x="7192" y="3760"/>
                  <a:pt x="6439" y="3760"/>
                </a:cubicBez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66" name="Line"/>
          <p:cNvSpPr/>
          <p:nvPr/>
        </p:nvSpPr>
        <p:spPr>
          <a:xfrm>
            <a:off x="11869488" y="4429490"/>
            <a:ext cx="2568525" cy="1"/>
          </a:xfrm>
          <a:prstGeom prst="line">
            <a:avLst/>
          </a:prstGeom>
          <a:ln w="76200">
            <a:solidFill>
              <a:srgbClr val="FFFFFF"/>
            </a:solidFill>
            <a:miter lim="400000"/>
            <a:tailEnd type="triangle"/>
          </a:ln>
        </p:spPr>
        <p:txBody>
          <a:bodyPr lIns="50800" tIns="50800" rIns="50800" bIns="50800" anchor="ctr"/>
          <a:lstStyle/>
          <a:p>
            <a:endParaRPr/>
          </a:p>
        </p:txBody>
      </p:sp>
      <p:sp>
        <p:nvSpPr>
          <p:cNvPr id="567" name="query"/>
          <p:cNvSpPr txBox="1"/>
          <p:nvPr/>
        </p:nvSpPr>
        <p:spPr>
          <a:xfrm>
            <a:off x="12520758" y="3588645"/>
            <a:ext cx="1265988" cy="634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query</a:t>
            </a:r>
          </a:p>
        </p:txBody>
      </p:sp>
      <p:sp>
        <p:nvSpPr>
          <p:cNvPr id="568" name="Computer"/>
          <p:cNvSpPr/>
          <p:nvPr/>
        </p:nvSpPr>
        <p:spPr>
          <a:xfrm>
            <a:off x="14973189" y="4216023"/>
            <a:ext cx="1389802" cy="1121546"/>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69" name="Line"/>
          <p:cNvSpPr/>
          <p:nvPr/>
        </p:nvSpPr>
        <p:spPr>
          <a:xfrm>
            <a:off x="11869488" y="5052438"/>
            <a:ext cx="2568525" cy="1"/>
          </a:xfrm>
          <a:prstGeom prst="line">
            <a:avLst/>
          </a:prstGeom>
          <a:ln w="76200">
            <a:solidFill>
              <a:srgbClr val="FFFFFF"/>
            </a:solidFill>
            <a:miter lim="400000"/>
            <a:headEnd type="triangle"/>
          </a:ln>
        </p:spPr>
        <p:txBody>
          <a:bodyPr lIns="50800" tIns="50800" rIns="50800" bIns="50800" anchor="ctr"/>
          <a:lstStyle/>
          <a:p>
            <a:endParaRPr/>
          </a:p>
        </p:txBody>
      </p:sp>
      <p:sp>
        <p:nvSpPr>
          <p:cNvPr id="570" name="response"/>
          <p:cNvSpPr txBox="1"/>
          <p:nvPr/>
        </p:nvSpPr>
        <p:spPr>
          <a:xfrm>
            <a:off x="12156597" y="5167048"/>
            <a:ext cx="1994307"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response</a:t>
            </a:r>
          </a:p>
        </p:txBody>
      </p:sp>
      <p:sp>
        <p:nvSpPr>
          <p:cNvPr id="571" name="Line"/>
          <p:cNvSpPr/>
          <p:nvPr/>
        </p:nvSpPr>
        <p:spPr>
          <a:xfrm>
            <a:off x="15677940" y="5607816"/>
            <a:ext cx="1" cy="2294474"/>
          </a:xfrm>
          <a:prstGeom prst="line">
            <a:avLst/>
          </a:prstGeom>
          <a:ln w="76200">
            <a:solidFill>
              <a:srgbClr val="FFFFFF"/>
            </a:solidFill>
            <a:miter lim="400000"/>
            <a:headEnd type="triangle"/>
            <a:tailEnd type="triangle"/>
          </a:ln>
        </p:spPr>
        <p:txBody>
          <a:bodyPr lIns="50800" tIns="50800" rIns="50800" bIns="50800" anchor="ctr"/>
          <a:lstStyle/>
          <a:p>
            <a:endParaRPr/>
          </a:p>
        </p:txBody>
      </p:sp>
      <p:sp>
        <p:nvSpPr>
          <p:cNvPr id="572" name="retrieve…"/>
          <p:cNvSpPr txBox="1"/>
          <p:nvPr/>
        </p:nvSpPr>
        <p:spPr>
          <a:xfrm>
            <a:off x="15727147" y="5662080"/>
            <a:ext cx="1951788" cy="2240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spcBef>
                <a:spcPts val="500"/>
              </a:spcBef>
              <a:defRPr sz="3600">
                <a:solidFill>
                  <a:srgbClr val="FFFFFF"/>
                </a:solidFill>
              </a:defRPr>
            </a:pPr>
            <a:r>
              <a:t>retrieve</a:t>
            </a:r>
          </a:p>
          <a:p>
            <a:pPr algn="ctr">
              <a:spcBef>
                <a:spcPts val="500"/>
              </a:spcBef>
              <a:defRPr sz="3600">
                <a:solidFill>
                  <a:srgbClr val="FFFFFF"/>
                </a:solidFill>
              </a:defRPr>
            </a:pPr>
            <a:r>
              <a:t>“similar” </a:t>
            </a:r>
          </a:p>
          <a:p>
            <a:pPr algn="ctr">
              <a:spcBef>
                <a:spcPts val="500"/>
              </a:spcBef>
              <a:defRPr sz="3600">
                <a:solidFill>
                  <a:srgbClr val="FFFFFF"/>
                </a:solidFill>
              </a:defRPr>
            </a:pPr>
            <a:r>
              <a:t>context</a:t>
            </a:r>
            <a:br/>
            <a:r>
              <a:t>data</a:t>
            </a:r>
          </a:p>
        </p:txBody>
      </p:sp>
      <p:sp>
        <p:nvSpPr>
          <p:cNvPr id="573" name="Cylinder"/>
          <p:cNvSpPr/>
          <p:nvPr/>
        </p:nvSpPr>
        <p:spPr>
          <a:xfrm>
            <a:off x="15140785" y="8172536"/>
            <a:ext cx="1074311" cy="1418237"/>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74" name="Line"/>
          <p:cNvSpPr/>
          <p:nvPr/>
        </p:nvSpPr>
        <p:spPr>
          <a:xfrm>
            <a:off x="16898168" y="4437278"/>
            <a:ext cx="4274754" cy="1"/>
          </a:xfrm>
          <a:prstGeom prst="line">
            <a:avLst/>
          </a:prstGeom>
          <a:ln w="76200">
            <a:solidFill>
              <a:srgbClr val="FFFFFF"/>
            </a:solidFill>
            <a:miter lim="400000"/>
            <a:tailEnd type="triangle"/>
          </a:ln>
        </p:spPr>
        <p:txBody>
          <a:bodyPr lIns="50800" tIns="50800" rIns="50800" bIns="50800" anchor="ctr"/>
          <a:lstStyle/>
          <a:p>
            <a:endParaRPr/>
          </a:p>
        </p:txBody>
      </p:sp>
      <p:sp>
        <p:nvSpPr>
          <p:cNvPr id="575" name="query + context"/>
          <p:cNvSpPr txBox="1"/>
          <p:nvPr/>
        </p:nvSpPr>
        <p:spPr>
          <a:xfrm>
            <a:off x="17372023" y="3588645"/>
            <a:ext cx="3327045" cy="634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query + context</a:t>
            </a:r>
          </a:p>
        </p:txBody>
      </p:sp>
      <p:sp>
        <p:nvSpPr>
          <p:cNvPr id="576" name="Brain"/>
          <p:cNvSpPr/>
          <p:nvPr/>
        </p:nvSpPr>
        <p:spPr>
          <a:xfrm>
            <a:off x="21460279" y="4209446"/>
            <a:ext cx="1412779" cy="1083901"/>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4"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77" name="context data…"/>
          <p:cNvSpPr txBox="1"/>
          <p:nvPr/>
        </p:nvSpPr>
        <p:spPr>
          <a:xfrm>
            <a:off x="16367424" y="8286070"/>
            <a:ext cx="3761034" cy="1191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500"/>
              </a:spcBef>
              <a:defRPr sz="3600">
                <a:solidFill>
                  <a:srgbClr val="FFFFFF"/>
                </a:solidFill>
              </a:defRPr>
            </a:pPr>
            <a:r>
              <a:t>context data</a:t>
            </a:r>
          </a:p>
          <a:p>
            <a:pPr>
              <a:spcBef>
                <a:spcPts val="500"/>
              </a:spcBef>
              <a:defRPr sz="3600">
                <a:solidFill>
                  <a:srgbClr val="FFFFFF"/>
                </a:solidFill>
              </a:defRPr>
            </a:pPr>
            <a:r>
              <a:t>(vectors, graphs)</a:t>
            </a:r>
          </a:p>
        </p:txBody>
      </p:sp>
      <p:sp>
        <p:nvSpPr>
          <p:cNvPr id="578" name="Line"/>
          <p:cNvSpPr/>
          <p:nvPr/>
        </p:nvSpPr>
        <p:spPr>
          <a:xfrm>
            <a:off x="16898168" y="4992136"/>
            <a:ext cx="4274754" cy="1"/>
          </a:xfrm>
          <a:prstGeom prst="line">
            <a:avLst/>
          </a:prstGeom>
          <a:ln w="76200">
            <a:solidFill>
              <a:srgbClr val="FFFFFF"/>
            </a:solidFill>
            <a:miter lim="400000"/>
            <a:headEnd type="triangle"/>
          </a:ln>
        </p:spPr>
        <p:txBody>
          <a:bodyPr lIns="50800" tIns="50800" rIns="50800" bIns="50800" anchor="ctr"/>
          <a:lstStyle/>
          <a:p>
            <a:endParaRPr/>
          </a:p>
        </p:txBody>
      </p:sp>
      <p:sp>
        <p:nvSpPr>
          <p:cNvPr id="579" name="response"/>
          <p:cNvSpPr txBox="1"/>
          <p:nvPr/>
        </p:nvSpPr>
        <p:spPr>
          <a:xfrm>
            <a:off x="17896895" y="5020669"/>
            <a:ext cx="1994307"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response</a:t>
            </a:r>
          </a:p>
        </p:txBody>
      </p:sp>
      <p:sp>
        <p:nvSpPr>
          <p:cNvPr id="580" name="app"/>
          <p:cNvSpPr txBox="1"/>
          <p:nvPr/>
        </p:nvSpPr>
        <p:spPr>
          <a:xfrm>
            <a:off x="15217063" y="3588645"/>
            <a:ext cx="902057" cy="634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app</a:t>
            </a:r>
          </a:p>
        </p:txBody>
      </p:sp>
      <p:sp>
        <p:nvSpPr>
          <p:cNvPr id="581" name="1"/>
          <p:cNvSpPr/>
          <p:nvPr/>
        </p:nvSpPr>
        <p:spPr>
          <a:xfrm>
            <a:off x="12772750" y="2917231"/>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1</a:t>
            </a:r>
          </a:p>
        </p:txBody>
      </p:sp>
      <p:sp>
        <p:nvSpPr>
          <p:cNvPr id="582" name="2"/>
          <p:cNvSpPr/>
          <p:nvPr/>
        </p:nvSpPr>
        <p:spPr>
          <a:xfrm>
            <a:off x="14724189" y="6477000"/>
            <a:ext cx="762001" cy="762000"/>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2</a:t>
            </a:r>
          </a:p>
        </p:txBody>
      </p:sp>
      <p:sp>
        <p:nvSpPr>
          <p:cNvPr id="583" name="3"/>
          <p:cNvSpPr/>
          <p:nvPr/>
        </p:nvSpPr>
        <p:spPr>
          <a:xfrm>
            <a:off x="18462248" y="2917231"/>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3</a:t>
            </a:r>
          </a:p>
        </p:txBody>
      </p:sp>
      <p:sp>
        <p:nvSpPr>
          <p:cNvPr id="584" name="4"/>
          <p:cNvSpPr/>
          <p:nvPr/>
        </p:nvSpPr>
        <p:spPr>
          <a:xfrm>
            <a:off x="18462248" y="5773428"/>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4</a:t>
            </a:r>
          </a:p>
        </p:txBody>
      </p:sp>
      <p:sp>
        <p:nvSpPr>
          <p:cNvPr id="585" name="5"/>
          <p:cNvSpPr/>
          <p:nvPr/>
        </p:nvSpPr>
        <p:spPr>
          <a:xfrm>
            <a:off x="12772750" y="5773428"/>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5</a:t>
            </a:r>
          </a:p>
        </p:txBody>
      </p:sp>
      <p:sp>
        <p:nvSpPr>
          <p:cNvPr id="586" name="LLM"/>
          <p:cNvSpPr txBox="1"/>
          <p:nvPr/>
        </p:nvSpPr>
        <p:spPr>
          <a:xfrm>
            <a:off x="21656204" y="3588645"/>
            <a:ext cx="1020929" cy="634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600">
                <a:solidFill>
                  <a:srgbClr val="FFFFFF"/>
                </a:solidFill>
              </a:defRPr>
            </a:lvl1pPr>
          </a:lstStyle>
          <a:p>
            <a:r>
              <a:t>LLM</a:t>
            </a:r>
          </a:p>
        </p:txBody>
      </p:sp>
      <p:sp>
        <p:nvSpPr>
          <p:cNvPr id="587" name="The first GenAI application pattern.…"/>
          <p:cNvSpPr txBox="1"/>
          <p:nvPr/>
        </p:nvSpPr>
        <p:spPr>
          <a:xfrm>
            <a:off x="390564" y="9105876"/>
            <a:ext cx="21988780" cy="3915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6400">
                <a:solidFill>
                  <a:srgbClr val="FFFFFF"/>
                </a:solidFill>
                <a:latin typeface="Skia"/>
                <a:ea typeface="Skia"/>
                <a:cs typeface="Skia"/>
                <a:sym typeface="Skia"/>
              </a:defRPr>
            </a:pPr>
            <a:r>
              <a:t>The first GenAI application pattern.</a:t>
            </a:r>
          </a:p>
          <a:p>
            <a:pPr marL="1422400" lvl="1" indent="-812800">
              <a:lnSpc>
                <a:spcPct val="100000"/>
              </a:lnSpc>
              <a:spcBef>
                <a:spcPts val="0"/>
              </a:spcBef>
              <a:buSzPct val="123000"/>
              <a:buChar char="•"/>
              <a:defRPr sz="6400" spc="-128">
                <a:solidFill>
                  <a:srgbClr val="FFFFFF"/>
                </a:solidFill>
                <a:latin typeface="Skia"/>
                <a:ea typeface="Skia"/>
                <a:cs typeface="Skia"/>
                <a:sym typeface="Skia"/>
              </a:defRPr>
            </a:pPr>
            <a:r>
              <a:t>Improves alignment.</a:t>
            </a:r>
          </a:p>
          <a:p>
            <a:pPr marL="1422400" lvl="1" indent="-812800">
              <a:lnSpc>
                <a:spcPct val="100000"/>
              </a:lnSpc>
              <a:spcBef>
                <a:spcPts val="0"/>
              </a:spcBef>
              <a:buSzPct val="123000"/>
              <a:buChar char="•"/>
              <a:defRPr sz="6400" spc="-128">
                <a:solidFill>
                  <a:srgbClr val="FFFFFF"/>
                </a:solidFill>
                <a:latin typeface="Skia"/>
                <a:ea typeface="Skia"/>
                <a:cs typeface="Skia"/>
                <a:sym typeface="Skia"/>
              </a:defRPr>
            </a:pPr>
            <a:r>
              <a:t>Incorporates new knowledge after training was done.</a:t>
            </a:r>
          </a:p>
          <a:p>
            <a:pPr marL="1422400" lvl="1" indent="-812800">
              <a:lnSpc>
                <a:spcPct val="100000"/>
              </a:lnSpc>
              <a:spcBef>
                <a:spcPts val="0"/>
              </a:spcBef>
              <a:buSzPct val="123000"/>
              <a:buChar char="•"/>
              <a:defRPr sz="6400" spc="-128">
                <a:solidFill>
                  <a:srgbClr val="FFFFFF"/>
                </a:solidFill>
                <a:latin typeface="Skia"/>
                <a:ea typeface="Skia"/>
                <a:cs typeface="Skia"/>
                <a:sym typeface="Skia"/>
              </a:defRPr>
            </a:pPr>
            <a:r>
              <a:t>Incorporates proprietary domain or use-case knowledge.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m="http://schemas.openxmlformats.org/officeDocument/2006/math"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89" name="github.com/The-AI-Alliance/AllyCat/"/>
          <p:cNvSpPr txBox="1"/>
          <p:nvPr/>
        </p:nvSpPr>
        <p:spPr>
          <a:xfrm>
            <a:off x="315059" y="12391989"/>
            <a:ext cx="13556596"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6400">
                <a:solidFill>
                  <a:srgbClr val="FFFFFF"/>
                </a:solidFill>
                <a:latin typeface="Skia"/>
                <a:ea typeface="Skia"/>
                <a:cs typeface="Skia"/>
                <a:sym typeface="Skia"/>
              </a:defRPr>
            </a:pPr>
            <a:r>
              <a:rPr u="sng" dirty="0">
                <a:solidFill>
                  <a:schemeClr val="bg1">
                    <a:lumMod val="85000"/>
                  </a:schemeClr>
                </a:solidFill>
                <a:hlinkClick r:id="rId3">
                  <a:extLst>
                    <a:ext uri="{A12FA001-AC4F-418D-AE19-62706E023703}">
                      <ahyp:hlinkClr xmlns:ahyp="http://schemas.microsoft.com/office/drawing/2018/hyperlinkcolor" val="tx"/>
                    </a:ext>
                  </a:extLst>
                </a:hlinkClick>
              </a:rPr>
              <a:t>github.com/The-AI-Alliance/AllyCat/</a:t>
            </a:r>
            <a:r>
              <a:rPr dirty="0">
                <a:solidFill>
                  <a:schemeClr val="bg1">
                    <a:lumMod val="85000"/>
                  </a:schemeClr>
                </a:solidFill>
              </a:rPr>
              <a:t> </a:t>
            </a:r>
          </a:p>
        </p:txBody>
      </p:sp>
      <p:sp>
        <p:nvSpPr>
          <p:cNvPr id="590" name="AllyCat"/>
          <p:cNvSpPr txBox="1">
            <a:spLocks noGrp="1"/>
          </p:cNvSpPr>
          <p:nvPr>
            <p:ph type="ctrTitle"/>
          </p:nvPr>
        </p:nvSpPr>
        <p:spPr>
          <a:xfrm>
            <a:off x="315059" y="397908"/>
            <a:ext cx="18412316" cy="2352343"/>
          </a:xfrm>
          <a:prstGeom prst="rect">
            <a:avLst/>
          </a:prstGeom>
        </p:spPr>
        <p:txBody>
          <a:bodyPr anchor="t"/>
          <a:lstStyle>
            <a:lvl1pPr>
              <a:defRPr b="0">
                <a:solidFill>
                  <a:srgbClr val="FFFFFF"/>
                </a:solidFill>
                <a:latin typeface="Skia"/>
                <a:ea typeface="Skia"/>
                <a:cs typeface="Skia"/>
                <a:sym typeface="Skia"/>
              </a:defRPr>
            </a:lvl1pPr>
          </a:lstStyle>
          <a:p>
            <a:r>
              <a:t>AllyCat</a:t>
            </a:r>
          </a:p>
        </p:txBody>
      </p:sp>
      <p:pic>
        <p:nvPicPr>
          <p:cNvPr id="591" name="pasted-movie.png" descr="pasted-movie.png"/>
          <p:cNvPicPr>
            <a:picLocks noChangeAspect="1"/>
          </p:cNvPicPr>
          <p:nvPr/>
        </p:nvPicPr>
        <p:blipFill>
          <a:blip r:embed="rId4"/>
          <a:stretch>
            <a:fillRect/>
          </a:stretch>
        </p:blipFill>
        <p:spPr>
          <a:xfrm>
            <a:off x="7486603" y="372748"/>
            <a:ext cx="12814589" cy="1192957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3" name="Extra Slides"/>
          <p:cNvSpPr txBox="1">
            <a:spLocks noGrp="1"/>
          </p:cNvSpPr>
          <p:nvPr>
            <p:ph type="ctrTitle"/>
          </p:nvPr>
        </p:nvSpPr>
        <p:spPr>
          <a:xfrm>
            <a:off x="-454837" y="24146"/>
            <a:ext cx="19400641" cy="1491346"/>
          </a:xfrm>
          <a:prstGeom prst="rect">
            <a:avLst/>
          </a:prstGeom>
        </p:spPr>
        <p:txBody>
          <a:bodyPr anchor="t"/>
          <a:lstStyle>
            <a:lvl1pPr>
              <a:lnSpc>
                <a:spcPct val="90000"/>
              </a:lnSpc>
              <a:spcBef>
                <a:spcPts val="4500"/>
              </a:spcBef>
              <a:defRPr sz="8000" b="0" spc="0">
                <a:solidFill>
                  <a:srgbClr val="FFFFFF"/>
                </a:solidFill>
                <a:latin typeface="Skia"/>
                <a:ea typeface="Skia"/>
                <a:cs typeface="Skia"/>
                <a:sym typeface="Skia"/>
              </a:defRPr>
            </a:lvl1pPr>
          </a:lstStyle>
          <a:p>
            <a:r>
              <a:t>Extra Slides</a:t>
            </a:r>
          </a:p>
        </p:txBody>
      </p:sp>
      <p:sp>
        <p:nvSpPr>
          <p:cNvPr id="594" name="Agents and Model Context Protocol (MCP)"/>
          <p:cNvSpPr txBox="1"/>
          <p:nvPr/>
        </p:nvSpPr>
        <p:spPr>
          <a:xfrm>
            <a:off x="10841018" y="7087641"/>
            <a:ext cx="13062064" cy="3943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r" defTabSz="2316421">
              <a:spcBef>
                <a:spcPts val="4200"/>
              </a:spcBef>
              <a:defRPr sz="9120">
                <a:solidFill>
                  <a:srgbClr val="FFFFFF"/>
                </a:solidFill>
                <a:latin typeface="Skia"/>
                <a:ea typeface="Skia"/>
                <a:cs typeface="Skia"/>
                <a:sym typeface="Skia"/>
              </a:defRPr>
            </a:lvl1pPr>
          </a:lstStyle>
          <a:p>
            <a:r>
              <a:t>Agents and Model Context Protocol (MCP)</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6" name="Agents and MCP"/>
          <p:cNvSpPr txBox="1">
            <a:spLocks noGrp="1"/>
          </p:cNvSpPr>
          <p:nvPr>
            <p:ph type="ctrTitle"/>
          </p:nvPr>
        </p:nvSpPr>
        <p:spPr>
          <a:xfrm>
            <a:off x="1011309" y="640813"/>
            <a:ext cx="22194865" cy="1986787"/>
          </a:xfrm>
          <a:prstGeom prst="rect">
            <a:avLst/>
          </a:prstGeom>
        </p:spPr>
        <p:txBody>
          <a:bodyPr anchor="t"/>
          <a:lstStyle>
            <a:lvl1pPr>
              <a:defRPr b="0">
                <a:solidFill>
                  <a:srgbClr val="FFFFFF"/>
                </a:solidFill>
                <a:latin typeface="Skia"/>
                <a:ea typeface="Skia"/>
                <a:cs typeface="Skia"/>
                <a:sym typeface="Skia"/>
              </a:defRPr>
            </a:lvl1pPr>
          </a:lstStyle>
          <a:p>
            <a:r>
              <a:t>Agents and MCP</a:t>
            </a:r>
          </a:p>
        </p:txBody>
      </p:sp>
      <p:sp>
        <p:nvSpPr>
          <p:cNvPr id="597" name="The second+ GenAI application pattern(s).…"/>
          <p:cNvSpPr txBox="1"/>
          <p:nvPr/>
        </p:nvSpPr>
        <p:spPr>
          <a:xfrm>
            <a:off x="390564" y="9105876"/>
            <a:ext cx="21988780" cy="3915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6400">
                <a:solidFill>
                  <a:srgbClr val="FFFFFF"/>
                </a:solidFill>
                <a:latin typeface="Skia"/>
                <a:ea typeface="Skia"/>
                <a:cs typeface="Skia"/>
                <a:sym typeface="Skia"/>
              </a:defRPr>
            </a:pPr>
            <a:r>
              <a:t>The second+ GenAI application pattern(s).</a:t>
            </a:r>
          </a:p>
          <a:p>
            <a:pPr marL="1422400" lvl="1" indent="-812800">
              <a:lnSpc>
                <a:spcPct val="100000"/>
              </a:lnSpc>
              <a:spcBef>
                <a:spcPts val="0"/>
              </a:spcBef>
              <a:buSzPct val="123000"/>
              <a:buChar char="•"/>
              <a:defRPr sz="6400" spc="-128">
                <a:solidFill>
                  <a:srgbClr val="FFFFFF"/>
                </a:solidFill>
                <a:latin typeface="Skia"/>
                <a:ea typeface="Skia"/>
                <a:cs typeface="Skia"/>
                <a:sym typeface="Skia"/>
              </a:defRPr>
            </a:pPr>
            <a:r>
              <a:t>LLMs do what they do best. Other tools do what they do best, orchestrated together.</a:t>
            </a:r>
          </a:p>
          <a:p>
            <a:pPr marL="1422400" lvl="1" indent="-812800">
              <a:lnSpc>
                <a:spcPct val="100000"/>
              </a:lnSpc>
              <a:spcBef>
                <a:spcPts val="0"/>
              </a:spcBef>
              <a:buSzPct val="123000"/>
              <a:buChar char="•"/>
              <a:defRPr sz="6400" spc="-128">
                <a:solidFill>
                  <a:srgbClr val="FFFFFF"/>
                </a:solidFill>
                <a:latin typeface="Skia"/>
                <a:ea typeface="Skia"/>
                <a:cs typeface="Skia"/>
                <a:sym typeface="Skia"/>
              </a:defRPr>
            </a:pPr>
            <a:r>
              <a:t>Flexible for very diverse use cases.</a:t>
            </a:r>
          </a:p>
        </p:txBody>
      </p:sp>
      <p:sp>
        <p:nvSpPr>
          <p:cNvPr id="598" name="Golf"/>
          <p:cNvSpPr/>
          <p:nvPr/>
        </p:nvSpPr>
        <p:spPr>
          <a:xfrm>
            <a:off x="9860453" y="4022601"/>
            <a:ext cx="814390" cy="1514927"/>
          </a:xfrm>
          <a:custGeom>
            <a:avLst/>
            <a:gdLst/>
            <a:ahLst/>
            <a:cxnLst>
              <a:cxn ang="0">
                <a:pos x="wd2" y="hd2"/>
              </a:cxn>
              <a:cxn ang="5400000">
                <a:pos x="wd2" y="hd2"/>
              </a:cxn>
              <a:cxn ang="10800000">
                <a:pos x="wd2" y="hd2"/>
              </a:cxn>
              <a:cxn ang="16200000">
                <a:pos x="wd2" y="hd2"/>
              </a:cxn>
            </a:cxnLst>
            <a:rect l="0" t="0" r="r" b="b"/>
            <a:pathLst>
              <a:path w="21236" h="21600" extrusionOk="0">
                <a:moveTo>
                  <a:pt x="3498" y="0"/>
                </a:moveTo>
                <a:lnTo>
                  <a:pt x="2554" y="673"/>
                </a:lnTo>
                <a:lnTo>
                  <a:pt x="1150" y="1603"/>
                </a:lnTo>
                <a:cubicBezTo>
                  <a:pt x="776" y="1851"/>
                  <a:pt x="839" y="2217"/>
                  <a:pt x="1292" y="2422"/>
                </a:cubicBezTo>
                <a:cubicBezTo>
                  <a:pt x="1490" y="2511"/>
                  <a:pt x="1729" y="2555"/>
                  <a:pt x="1967" y="2555"/>
                </a:cubicBezTo>
                <a:cubicBezTo>
                  <a:pt x="2274" y="2555"/>
                  <a:pt x="2578" y="2483"/>
                  <a:pt x="2788" y="2344"/>
                </a:cubicBezTo>
                <a:lnTo>
                  <a:pt x="4393" y="1282"/>
                </a:lnTo>
                <a:cubicBezTo>
                  <a:pt x="4437" y="1253"/>
                  <a:pt x="4472" y="1223"/>
                  <a:pt x="4504" y="1191"/>
                </a:cubicBezTo>
                <a:lnTo>
                  <a:pt x="18167" y="6180"/>
                </a:lnTo>
                <a:lnTo>
                  <a:pt x="11745" y="6850"/>
                </a:lnTo>
                <a:cubicBezTo>
                  <a:pt x="11675" y="6843"/>
                  <a:pt x="11599" y="6841"/>
                  <a:pt x="11526" y="6850"/>
                </a:cubicBezTo>
                <a:lnTo>
                  <a:pt x="9035" y="7131"/>
                </a:lnTo>
                <a:lnTo>
                  <a:pt x="7754" y="7265"/>
                </a:lnTo>
                <a:cubicBezTo>
                  <a:pt x="7677" y="7273"/>
                  <a:pt x="7604" y="7286"/>
                  <a:pt x="7532" y="7300"/>
                </a:cubicBezTo>
                <a:lnTo>
                  <a:pt x="6174" y="7454"/>
                </a:lnTo>
                <a:cubicBezTo>
                  <a:pt x="5858" y="7489"/>
                  <a:pt x="5652" y="7659"/>
                  <a:pt x="5717" y="7832"/>
                </a:cubicBezTo>
                <a:lnTo>
                  <a:pt x="7881" y="13569"/>
                </a:lnTo>
                <a:cubicBezTo>
                  <a:pt x="7897" y="13613"/>
                  <a:pt x="7929" y="13653"/>
                  <a:pt x="7973" y="13687"/>
                </a:cubicBezTo>
                <a:lnTo>
                  <a:pt x="276" y="20162"/>
                </a:lnTo>
                <a:cubicBezTo>
                  <a:pt x="-236" y="20593"/>
                  <a:pt x="-15" y="21170"/>
                  <a:pt x="773" y="21450"/>
                </a:cubicBezTo>
                <a:cubicBezTo>
                  <a:pt x="1059" y="21552"/>
                  <a:pt x="1381" y="21600"/>
                  <a:pt x="1699" y="21600"/>
                </a:cubicBezTo>
                <a:cubicBezTo>
                  <a:pt x="2256" y="21600"/>
                  <a:pt x="2802" y="21451"/>
                  <a:pt x="3128" y="21176"/>
                </a:cubicBezTo>
                <a:lnTo>
                  <a:pt x="11596" y="14053"/>
                </a:lnTo>
                <a:lnTo>
                  <a:pt x="12047" y="14975"/>
                </a:lnTo>
                <a:lnTo>
                  <a:pt x="10726" y="20402"/>
                </a:lnTo>
                <a:cubicBezTo>
                  <a:pt x="10602" y="20911"/>
                  <a:pt x="11255" y="21379"/>
                  <a:pt x="12186" y="21446"/>
                </a:cubicBezTo>
                <a:cubicBezTo>
                  <a:pt x="12262" y="21452"/>
                  <a:pt x="12339" y="21455"/>
                  <a:pt x="12414" y="21455"/>
                </a:cubicBezTo>
                <a:cubicBezTo>
                  <a:pt x="13254" y="21455"/>
                  <a:pt x="13985" y="21114"/>
                  <a:pt x="14099" y="20647"/>
                </a:cubicBezTo>
                <a:lnTo>
                  <a:pt x="15513" y="14852"/>
                </a:lnTo>
                <a:lnTo>
                  <a:pt x="14056" y="11882"/>
                </a:lnTo>
                <a:cubicBezTo>
                  <a:pt x="14039" y="11846"/>
                  <a:pt x="14010" y="11814"/>
                  <a:pt x="13985" y="11780"/>
                </a:cubicBezTo>
                <a:lnTo>
                  <a:pt x="12711" y="8405"/>
                </a:lnTo>
                <a:lnTo>
                  <a:pt x="20028" y="7643"/>
                </a:lnTo>
                <a:cubicBezTo>
                  <a:pt x="20835" y="7559"/>
                  <a:pt x="21364" y="7133"/>
                  <a:pt x="21210" y="6691"/>
                </a:cubicBezTo>
                <a:cubicBezTo>
                  <a:pt x="21097" y="6367"/>
                  <a:pt x="20648" y="6126"/>
                  <a:pt x="20096" y="6053"/>
                </a:cubicBezTo>
                <a:lnTo>
                  <a:pt x="20102" y="6048"/>
                </a:lnTo>
                <a:lnTo>
                  <a:pt x="4594" y="385"/>
                </a:lnTo>
                <a:lnTo>
                  <a:pt x="4597" y="378"/>
                </a:lnTo>
                <a:lnTo>
                  <a:pt x="4236" y="253"/>
                </a:lnTo>
                <a:lnTo>
                  <a:pt x="4100" y="204"/>
                </a:lnTo>
                <a:lnTo>
                  <a:pt x="4097" y="206"/>
                </a:lnTo>
                <a:lnTo>
                  <a:pt x="3498" y="0"/>
                </a:lnTo>
                <a:close/>
                <a:moveTo>
                  <a:pt x="6439" y="3760"/>
                </a:moveTo>
                <a:cubicBezTo>
                  <a:pt x="5686" y="3760"/>
                  <a:pt x="4934" y="3916"/>
                  <a:pt x="4359" y="4231"/>
                </a:cubicBezTo>
                <a:cubicBezTo>
                  <a:pt x="3210" y="4859"/>
                  <a:pt x="3210" y="5877"/>
                  <a:pt x="4359" y="6505"/>
                </a:cubicBezTo>
                <a:cubicBezTo>
                  <a:pt x="5508" y="7134"/>
                  <a:pt x="7371" y="7134"/>
                  <a:pt x="8520" y="6505"/>
                </a:cubicBezTo>
                <a:cubicBezTo>
                  <a:pt x="9668" y="5877"/>
                  <a:pt x="9668" y="4859"/>
                  <a:pt x="8520" y="4231"/>
                </a:cubicBezTo>
                <a:cubicBezTo>
                  <a:pt x="7945" y="3916"/>
                  <a:pt x="7192" y="3760"/>
                  <a:pt x="6439" y="3760"/>
                </a:cubicBez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599" name="Line"/>
          <p:cNvSpPr/>
          <p:nvPr/>
        </p:nvSpPr>
        <p:spPr>
          <a:xfrm>
            <a:off x="11210019" y="4547058"/>
            <a:ext cx="2543125" cy="1"/>
          </a:xfrm>
          <a:prstGeom prst="line">
            <a:avLst/>
          </a:prstGeom>
          <a:ln w="76200">
            <a:solidFill>
              <a:srgbClr val="FFFFFF"/>
            </a:solidFill>
            <a:miter lim="400000"/>
            <a:tailEnd type="triangle"/>
          </a:ln>
        </p:spPr>
        <p:txBody>
          <a:bodyPr lIns="50800" tIns="50800" rIns="50800" bIns="50800" anchor="ctr"/>
          <a:lstStyle/>
          <a:p>
            <a:endParaRPr/>
          </a:p>
        </p:txBody>
      </p:sp>
      <p:sp>
        <p:nvSpPr>
          <p:cNvPr id="600" name="query"/>
          <p:cNvSpPr txBox="1"/>
          <p:nvPr/>
        </p:nvSpPr>
        <p:spPr>
          <a:xfrm>
            <a:off x="11861289" y="3706213"/>
            <a:ext cx="1265987"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query</a:t>
            </a:r>
          </a:p>
        </p:txBody>
      </p:sp>
      <p:sp>
        <p:nvSpPr>
          <p:cNvPr id="601" name="Computer"/>
          <p:cNvSpPr/>
          <p:nvPr/>
        </p:nvSpPr>
        <p:spPr>
          <a:xfrm>
            <a:off x="17385904" y="4282792"/>
            <a:ext cx="1671635" cy="1348980"/>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602" name="Line"/>
          <p:cNvSpPr/>
          <p:nvPr/>
        </p:nvSpPr>
        <p:spPr>
          <a:xfrm>
            <a:off x="11210019" y="5170006"/>
            <a:ext cx="2543125" cy="1"/>
          </a:xfrm>
          <a:prstGeom prst="line">
            <a:avLst/>
          </a:prstGeom>
          <a:ln w="76200">
            <a:solidFill>
              <a:srgbClr val="FFFFFF"/>
            </a:solidFill>
            <a:miter lim="400000"/>
            <a:headEnd type="triangle"/>
          </a:ln>
        </p:spPr>
        <p:txBody>
          <a:bodyPr lIns="50800" tIns="50800" rIns="50800" bIns="50800" anchor="ctr"/>
          <a:lstStyle/>
          <a:p>
            <a:endParaRPr/>
          </a:p>
        </p:txBody>
      </p:sp>
      <p:sp>
        <p:nvSpPr>
          <p:cNvPr id="603" name="response"/>
          <p:cNvSpPr txBox="1"/>
          <p:nvPr/>
        </p:nvSpPr>
        <p:spPr>
          <a:xfrm>
            <a:off x="11497128" y="5284616"/>
            <a:ext cx="1994307"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response</a:t>
            </a:r>
          </a:p>
        </p:txBody>
      </p:sp>
      <p:sp>
        <p:nvSpPr>
          <p:cNvPr id="604" name="Line"/>
          <p:cNvSpPr/>
          <p:nvPr/>
        </p:nvSpPr>
        <p:spPr>
          <a:xfrm>
            <a:off x="16544256" y="4554847"/>
            <a:ext cx="5080765" cy="1"/>
          </a:xfrm>
          <a:prstGeom prst="line">
            <a:avLst/>
          </a:prstGeom>
          <a:ln w="76200">
            <a:solidFill>
              <a:srgbClr val="FFFFFF"/>
            </a:solidFill>
            <a:miter lim="400000"/>
            <a:tailEnd type="triangle"/>
          </a:ln>
        </p:spPr>
        <p:txBody>
          <a:bodyPr lIns="50800" tIns="50800" rIns="50800" bIns="50800" anchor="ctr"/>
          <a:lstStyle/>
          <a:p>
            <a:endParaRPr/>
          </a:p>
        </p:txBody>
      </p:sp>
      <p:sp>
        <p:nvSpPr>
          <p:cNvPr id="605" name="queries"/>
          <p:cNvSpPr txBox="1"/>
          <p:nvPr/>
        </p:nvSpPr>
        <p:spPr>
          <a:xfrm>
            <a:off x="19566870" y="3706213"/>
            <a:ext cx="1613003"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queries</a:t>
            </a:r>
          </a:p>
        </p:txBody>
      </p:sp>
      <p:grpSp>
        <p:nvGrpSpPr>
          <p:cNvPr id="608" name="Group"/>
          <p:cNvGrpSpPr/>
          <p:nvPr/>
        </p:nvGrpSpPr>
        <p:grpSpPr>
          <a:xfrm>
            <a:off x="22055410" y="3553786"/>
            <a:ext cx="1265988" cy="2055361"/>
            <a:chOff x="0" y="0"/>
            <a:chExt cx="1265986" cy="2055360"/>
          </a:xfrm>
        </p:grpSpPr>
        <p:sp>
          <p:nvSpPr>
            <p:cNvPr id="606" name="Cylinder"/>
            <p:cNvSpPr/>
            <p:nvPr/>
          </p:nvSpPr>
          <p:spPr>
            <a:xfrm>
              <a:off x="95839" y="637125"/>
              <a:ext cx="1074310" cy="1418236"/>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607" name="data"/>
            <p:cNvSpPr txBox="1"/>
            <p:nvPr/>
          </p:nvSpPr>
          <p:spPr>
            <a:xfrm>
              <a:off x="0" y="0"/>
              <a:ext cx="1265987" cy="6348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spcBef>
                  <a:spcPts val="500"/>
                </a:spcBef>
                <a:defRPr sz="3600">
                  <a:solidFill>
                    <a:srgbClr val="FFFFFF"/>
                  </a:solidFill>
                </a:defRPr>
              </a:lvl1pPr>
            </a:lstStyle>
            <a:p>
              <a:r>
                <a:t>data</a:t>
              </a:r>
            </a:p>
          </p:txBody>
        </p:sp>
      </p:grpSp>
      <p:sp>
        <p:nvSpPr>
          <p:cNvPr id="609" name="Line"/>
          <p:cNvSpPr/>
          <p:nvPr/>
        </p:nvSpPr>
        <p:spPr>
          <a:xfrm>
            <a:off x="16545021" y="5109704"/>
            <a:ext cx="5080001" cy="1"/>
          </a:xfrm>
          <a:prstGeom prst="line">
            <a:avLst/>
          </a:prstGeom>
          <a:ln w="76200">
            <a:solidFill>
              <a:srgbClr val="FFFFFF"/>
            </a:solidFill>
            <a:miter lim="400000"/>
            <a:headEnd type="triangle"/>
          </a:ln>
        </p:spPr>
        <p:txBody>
          <a:bodyPr lIns="50800" tIns="50800" rIns="50800" bIns="50800" anchor="ctr"/>
          <a:lstStyle/>
          <a:p>
            <a:endParaRPr/>
          </a:p>
        </p:txBody>
      </p:sp>
      <p:sp>
        <p:nvSpPr>
          <p:cNvPr id="610" name="responses"/>
          <p:cNvSpPr txBox="1"/>
          <p:nvPr/>
        </p:nvSpPr>
        <p:spPr>
          <a:xfrm>
            <a:off x="19291005" y="5284616"/>
            <a:ext cx="2222907"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responses</a:t>
            </a:r>
          </a:p>
        </p:txBody>
      </p:sp>
      <p:sp>
        <p:nvSpPr>
          <p:cNvPr id="611" name="MCP…"/>
          <p:cNvSpPr txBox="1"/>
          <p:nvPr/>
        </p:nvSpPr>
        <p:spPr>
          <a:xfrm>
            <a:off x="17263202" y="3074209"/>
            <a:ext cx="1917040" cy="1191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spcBef>
                <a:spcPts val="500"/>
              </a:spcBef>
              <a:defRPr sz="3600">
                <a:solidFill>
                  <a:srgbClr val="FFFFFF"/>
                </a:solidFill>
              </a:defRPr>
            </a:pPr>
            <a:r>
              <a:t>MCP</a:t>
            </a:r>
          </a:p>
          <a:p>
            <a:pPr algn="ctr">
              <a:spcBef>
                <a:spcPts val="500"/>
              </a:spcBef>
              <a:defRPr sz="3600">
                <a:solidFill>
                  <a:srgbClr val="FFFFFF"/>
                </a:solidFill>
              </a:defRPr>
            </a:pPr>
            <a:r>
              <a:t>Gateway</a:t>
            </a:r>
          </a:p>
        </p:txBody>
      </p:sp>
      <p:sp>
        <p:nvSpPr>
          <p:cNvPr id="612" name="1"/>
          <p:cNvSpPr/>
          <p:nvPr/>
        </p:nvSpPr>
        <p:spPr>
          <a:xfrm>
            <a:off x="12113282" y="2877967"/>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1</a:t>
            </a:r>
          </a:p>
        </p:txBody>
      </p:sp>
      <p:sp>
        <p:nvSpPr>
          <p:cNvPr id="613" name="3"/>
          <p:cNvSpPr/>
          <p:nvPr/>
        </p:nvSpPr>
        <p:spPr>
          <a:xfrm>
            <a:off x="19979569" y="2877967"/>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3</a:t>
            </a:r>
          </a:p>
        </p:txBody>
      </p:sp>
      <p:sp>
        <p:nvSpPr>
          <p:cNvPr id="614" name="4"/>
          <p:cNvSpPr/>
          <p:nvPr/>
        </p:nvSpPr>
        <p:spPr>
          <a:xfrm>
            <a:off x="19992371" y="6011601"/>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4</a:t>
            </a:r>
          </a:p>
        </p:txBody>
      </p:sp>
      <p:sp>
        <p:nvSpPr>
          <p:cNvPr id="615" name="6"/>
          <p:cNvSpPr/>
          <p:nvPr/>
        </p:nvSpPr>
        <p:spPr>
          <a:xfrm>
            <a:off x="12113281" y="6011601"/>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6</a:t>
            </a:r>
          </a:p>
        </p:txBody>
      </p:sp>
      <p:grpSp>
        <p:nvGrpSpPr>
          <p:cNvPr id="618" name="Group"/>
          <p:cNvGrpSpPr/>
          <p:nvPr/>
        </p:nvGrpSpPr>
        <p:grpSpPr>
          <a:xfrm>
            <a:off x="14274381" y="3855161"/>
            <a:ext cx="1412779" cy="1704702"/>
            <a:chOff x="0" y="0"/>
            <a:chExt cx="1412777" cy="1704701"/>
          </a:xfrm>
        </p:grpSpPr>
        <p:sp>
          <p:nvSpPr>
            <p:cNvPr id="616" name="Brain"/>
            <p:cNvSpPr/>
            <p:nvPr/>
          </p:nvSpPr>
          <p:spPr>
            <a:xfrm>
              <a:off x="-1" y="620800"/>
              <a:ext cx="1412779" cy="1083902"/>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4"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617" name="LLM"/>
            <p:cNvSpPr txBox="1"/>
            <p:nvPr/>
          </p:nvSpPr>
          <p:spPr>
            <a:xfrm>
              <a:off x="195925" y="0"/>
              <a:ext cx="1020929" cy="6348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600">
                  <a:solidFill>
                    <a:srgbClr val="FFFFFF"/>
                  </a:solidFill>
                </a:defRPr>
              </a:lvl1pPr>
            </a:lstStyle>
            <a:p>
              <a:r>
                <a:t>LLM</a:t>
              </a:r>
            </a:p>
          </p:txBody>
        </p:sp>
      </p:grpSp>
      <p:sp>
        <p:nvSpPr>
          <p:cNvPr id="619" name="Arrow 4"/>
          <p:cNvSpPr/>
          <p:nvPr/>
        </p:nvSpPr>
        <p:spPr>
          <a:xfrm rot="2280000" flipH="1">
            <a:off x="15349658" y="3285751"/>
            <a:ext cx="783508" cy="799740"/>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31"/>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620" name="What do…"/>
          <p:cNvSpPr txBox="1"/>
          <p:nvPr/>
        </p:nvSpPr>
        <p:spPr>
          <a:xfrm>
            <a:off x="15121378" y="1540163"/>
            <a:ext cx="2510944" cy="1747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spcBef>
                <a:spcPts val="500"/>
              </a:spcBef>
              <a:defRPr sz="3600">
                <a:solidFill>
                  <a:srgbClr val="FFFFFF"/>
                </a:solidFill>
              </a:defRPr>
            </a:pPr>
            <a:r>
              <a:t>What do</a:t>
            </a:r>
          </a:p>
          <a:p>
            <a:pPr algn="ctr">
              <a:spcBef>
                <a:spcPts val="500"/>
              </a:spcBef>
              <a:defRPr sz="3600">
                <a:solidFill>
                  <a:srgbClr val="FFFFFF"/>
                </a:solidFill>
              </a:defRPr>
            </a:pPr>
            <a:r>
              <a:t>I need? </a:t>
            </a:r>
          </a:p>
          <a:p>
            <a:pPr algn="ctr">
              <a:spcBef>
                <a:spcPts val="500"/>
              </a:spcBef>
              <a:defRPr sz="3600">
                <a:solidFill>
                  <a:srgbClr val="FFFFFF"/>
                </a:solidFill>
              </a:defRPr>
            </a:pPr>
            <a:r>
              <a:t>Where is it?</a:t>
            </a:r>
          </a:p>
        </p:txBody>
      </p:sp>
      <p:sp>
        <p:nvSpPr>
          <p:cNvPr id="621" name="2"/>
          <p:cNvSpPr/>
          <p:nvPr/>
        </p:nvSpPr>
        <p:spPr>
          <a:xfrm>
            <a:off x="14599770" y="1842382"/>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2</a:t>
            </a:r>
          </a:p>
        </p:txBody>
      </p:sp>
      <p:grpSp>
        <p:nvGrpSpPr>
          <p:cNvPr id="624" name="Group"/>
          <p:cNvGrpSpPr/>
          <p:nvPr/>
        </p:nvGrpSpPr>
        <p:grpSpPr>
          <a:xfrm>
            <a:off x="21941110" y="1540879"/>
            <a:ext cx="1494588" cy="1759431"/>
            <a:chOff x="0" y="0"/>
            <a:chExt cx="1494586" cy="1759429"/>
          </a:xfrm>
        </p:grpSpPr>
        <p:sp>
          <p:nvSpPr>
            <p:cNvPr id="622" name="agents"/>
            <p:cNvSpPr txBox="1"/>
            <p:nvPr/>
          </p:nvSpPr>
          <p:spPr>
            <a:xfrm>
              <a:off x="0" y="0"/>
              <a:ext cx="1494587" cy="6348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600">
                  <a:solidFill>
                    <a:srgbClr val="FFFFFF"/>
                  </a:solidFill>
                </a:defRPr>
              </a:lvl1pPr>
            </a:lstStyle>
            <a:p>
              <a:r>
                <a:t>agents</a:t>
              </a:r>
            </a:p>
          </p:txBody>
        </p:sp>
        <p:sp>
          <p:nvSpPr>
            <p:cNvPr id="623" name="Brain Front"/>
            <p:cNvSpPr/>
            <p:nvPr/>
          </p:nvSpPr>
          <p:spPr>
            <a:xfrm>
              <a:off x="59375" y="616872"/>
              <a:ext cx="1375836" cy="1142558"/>
            </a:xfrm>
            <a:custGeom>
              <a:avLst/>
              <a:gdLst/>
              <a:ahLst/>
              <a:cxnLst>
                <a:cxn ang="0">
                  <a:pos x="wd2" y="hd2"/>
                </a:cxn>
                <a:cxn ang="5400000">
                  <a:pos x="wd2" y="hd2"/>
                </a:cxn>
                <a:cxn ang="10800000">
                  <a:pos x="wd2" y="hd2"/>
                </a:cxn>
                <a:cxn ang="16200000">
                  <a:pos x="wd2" y="hd2"/>
                </a:cxn>
              </a:cxnLst>
              <a:rect l="0" t="0" r="r" b="b"/>
              <a:pathLst>
                <a:path w="21600" h="21596"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2"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899"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627" name="Group"/>
          <p:cNvGrpSpPr/>
          <p:nvPr/>
        </p:nvGrpSpPr>
        <p:grpSpPr>
          <a:xfrm>
            <a:off x="21949568" y="5690949"/>
            <a:ext cx="1477672" cy="1862289"/>
            <a:chOff x="0" y="0"/>
            <a:chExt cx="1477670" cy="1862287"/>
          </a:xfrm>
        </p:grpSpPr>
        <p:sp>
          <p:nvSpPr>
            <p:cNvPr id="625" name="Africa Globe"/>
            <p:cNvSpPr/>
            <p:nvPr/>
          </p:nvSpPr>
          <p:spPr>
            <a:xfrm>
              <a:off x="103835" y="59228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554" y="656"/>
                  </a:moveTo>
                  <a:cubicBezTo>
                    <a:pt x="11483" y="634"/>
                    <a:pt x="12384" y="740"/>
                    <a:pt x="13244" y="952"/>
                  </a:cubicBezTo>
                  <a:cubicBezTo>
                    <a:pt x="13374" y="984"/>
                    <a:pt x="13466" y="1100"/>
                    <a:pt x="13466" y="1234"/>
                  </a:cubicBezTo>
                  <a:lnTo>
                    <a:pt x="13466" y="1559"/>
                  </a:lnTo>
                  <a:cubicBezTo>
                    <a:pt x="13466" y="1739"/>
                    <a:pt x="13360" y="1901"/>
                    <a:pt x="13196" y="1974"/>
                  </a:cubicBezTo>
                  <a:lnTo>
                    <a:pt x="12422" y="2322"/>
                  </a:lnTo>
                  <a:cubicBezTo>
                    <a:pt x="12262" y="2394"/>
                    <a:pt x="12082" y="2409"/>
                    <a:pt x="11912" y="2366"/>
                  </a:cubicBezTo>
                  <a:lnTo>
                    <a:pt x="11084" y="2153"/>
                  </a:lnTo>
                  <a:cubicBezTo>
                    <a:pt x="10937" y="2115"/>
                    <a:pt x="10782" y="2126"/>
                    <a:pt x="10643" y="2185"/>
                  </a:cubicBezTo>
                  <a:lnTo>
                    <a:pt x="9219" y="2783"/>
                  </a:lnTo>
                  <a:cubicBezTo>
                    <a:pt x="9085" y="2839"/>
                    <a:pt x="8974" y="2940"/>
                    <a:pt x="8905" y="3068"/>
                  </a:cubicBezTo>
                  <a:lnTo>
                    <a:pt x="8756" y="3348"/>
                  </a:lnTo>
                  <a:cubicBezTo>
                    <a:pt x="8699" y="3457"/>
                    <a:pt x="8761" y="3590"/>
                    <a:pt x="8881" y="3618"/>
                  </a:cubicBezTo>
                  <a:lnTo>
                    <a:pt x="8966" y="3638"/>
                  </a:lnTo>
                  <a:cubicBezTo>
                    <a:pt x="9019" y="3650"/>
                    <a:pt x="9068" y="3678"/>
                    <a:pt x="9106" y="3718"/>
                  </a:cubicBezTo>
                  <a:lnTo>
                    <a:pt x="9160" y="3777"/>
                  </a:lnTo>
                  <a:cubicBezTo>
                    <a:pt x="9265" y="3889"/>
                    <a:pt x="9431" y="3923"/>
                    <a:pt x="9572" y="3861"/>
                  </a:cubicBezTo>
                  <a:lnTo>
                    <a:pt x="9673" y="3817"/>
                  </a:lnTo>
                  <a:cubicBezTo>
                    <a:pt x="9777" y="3771"/>
                    <a:pt x="9847" y="3672"/>
                    <a:pt x="9858" y="3559"/>
                  </a:cubicBezTo>
                  <a:lnTo>
                    <a:pt x="9877" y="3367"/>
                  </a:lnTo>
                  <a:cubicBezTo>
                    <a:pt x="9882" y="3309"/>
                    <a:pt x="9905" y="3254"/>
                    <a:pt x="9941" y="3208"/>
                  </a:cubicBezTo>
                  <a:lnTo>
                    <a:pt x="10091" y="3017"/>
                  </a:lnTo>
                  <a:cubicBezTo>
                    <a:pt x="10150" y="2942"/>
                    <a:pt x="10269" y="2981"/>
                    <a:pt x="10272" y="3076"/>
                  </a:cubicBezTo>
                  <a:lnTo>
                    <a:pt x="10274" y="3147"/>
                  </a:lnTo>
                  <a:cubicBezTo>
                    <a:pt x="10276" y="3210"/>
                    <a:pt x="10302" y="3271"/>
                    <a:pt x="10348" y="3314"/>
                  </a:cubicBezTo>
                  <a:lnTo>
                    <a:pt x="10442" y="3405"/>
                  </a:lnTo>
                  <a:cubicBezTo>
                    <a:pt x="10524" y="3484"/>
                    <a:pt x="10507" y="3620"/>
                    <a:pt x="10407" y="3674"/>
                  </a:cubicBezTo>
                  <a:lnTo>
                    <a:pt x="10221" y="3773"/>
                  </a:lnTo>
                  <a:cubicBezTo>
                    <a:pt x="10178" y="3796"/>
                    <a:pt x="10143" y="3832"/>
                    <a:pt x="10120" y="3876"/>
                  </a:cubicBezTo>
                  <a:lnTo>
                    <a:pt x="10071" y="3972"/>
                  </a:lnTo>
                  <a:cubicBezTo>
                    <a:pt x="10040" y="4033"/>
                    <a:pt x="9982" y="4076"/>
                    <a:pt x="9914" y="4087"/>
                  </a:cubicBezTo>
                  <a:lnTo>
                    <a:pt x="9339" y="4180"/>
                  </a:lnTo>
                  <a:cubicBezTo>
                    <a:pt x="9303" y="4186"/>
                    <a:pt x="9266" y="4186"/>
                    <a:pt x="9231" y="4180"/>
                  </a:cubicBezTo>
                  <a:lnTo>
                    <a:pt x="8856" y="4111"/>
                  </a:lnTo>
                  <a:cubicBezTo>
                    <a:pt x="8777" y="4096"/>
                    <a:pt x="8694" y="4107"/>
                    <a:pt x="8621" y="4143"/>
                  </a:cubicBezTo>
                  <a:lnTo>
                    <a:pt x="7536" y="4688"/>
                  </a:lnTo>
                  <a:cubicBezTo>
                    <a:pt x="7476" y="4718"/>
                    <a:pt x="7409" y="4733"/>
                    <a:pt x="7342" y="4733"/>
                  </a:cubicBezTo>
                  <a:lnTo>
                    <a:pt x="7155" y="4733"/>
                  </a:lnTo>
                  <a:cubicBezTo>
                    <a:pt x="6994" y="4733"/>
                    <a:pt x="6874" y="4882"/>
                    <a:pt x="6907" y="5041"/>
                  </a:cubicBezTo>
                  <a:lnTo>
                    <a:pt x="6963" y="5309"/>
                  </a:lnTo>
                  <a:cubicBezTo>
                    <a:pt x="7000" y="5485"/>
                    <a:pt x="6859" y="5649"/>
                    <a:pt x="6679" y="5636"/>
                  </a:cubicBezTo>
                  <a:lnTo>
                    <a:pt x="6144" y="5599"/>
                  </a:lnTo>
                  <a:cubicBezTo>
                    <a:pt x="6022" y="5591"/>
                    <a:pt x="5911" y="5667"/>
                    <a:pt x="5872" y="5783"/>
                  </a:cubicBezTo>
                  <a:lnTo>
                    <a:pt x="5677" y="6370"/>
                  </a:lnTo>
                  <a:cubicBezTo>
                    <a:pt x="5640" y="6481"/>
                    <a:pt x="5645" y="6600"/>
                    <a:pt x="5690" y="6708"/>
                  </a:cubicBezTo>
                  <a:lnTo>
                    <a:pt x="5731" y="6807"/>
                  </a:lnTo>
                  <a:cubicBezTo>
                    <a:pt x="5786" y="6940"/>
                    <a:pt x="5747" y="7092"/>
                    <a:pt x="5635" y="7180"/>
                  </a:cubicBezTo>
                  <a:lnTo>
                    <a:pt x="4168" y="8335"/>
                  </a:lnTo>
                  <a:cubicBezTo>
                    <a:pt x="3957" y="8501"/>
                    <a:pt x="3810" y="8734"/>
                    <a:pt x="3750" y="8996"/>
                  </a:cubicBezTo>
                  <a:lnTo>
                    <a:pt x="3409" y="10484"/>
                  </a:lnTo>
                  <a:cubicBezTo>
                    <a:pt x="3362" y="10688"/>
                    <a:pt x="3398" y="10900"/>
                    <a:pt x="3507" y="11078"/>
                  </a:cubicBezTo>
                  <a:cubicBezTo>
                    <a:pt x="3729" y="11443"/>
                    <a:pt x="4126" y="12077"/>
                    <a:pt x="4352" y="12434"/>
                  </a:cubicBezTo>
                  <a:cubicBezTo>
                    <a:pt x="4457" y="12599"/>
                    <a:pt x="4637" y="12702"/>
                    <a:pt x="4833" y="12709"/>
                  </a:cubicBezTo>
                  <a:lnTo>
                    <a:pt x="6212" y="12759"/>
                  </a:lnTo>
                  <a:cubicBezTo>
                    <a:pt x="6329" y="12764"/>
                    <a:pt x="6440" y="12816"/>
                    <a:pt x="6517" y="12904"/>
                  </a:cubicBezTo>
                  <a:lnTo>
                    <a:pt x="6659" y="13065"/>
                  </a:lnTo>
                  <a:cubicBezTo>
                    <a:pt x="6729" y="13145"/>
                    <a:pt x="6822" y="13198"/>
                    <a:pt x="6926" y="13218"/>
                  </a:cubicBezTo>
                  <a:lnTo>
                    <a:pt x="7142" y="13260"/>
                  </a:lnTo>
                  <a:cubicBezTo>
                    <a:pt x="7307" y="13292"/>
                    <a:pt x="7430" y="13430"/>
                    <a:pt x="7444" y="13598"/>
                  </a:cubicBezTo>
                  <a:lnTo>
                    <a:pt x="7503" y="14324"/>
                  </a:lnTo>
                  <a:cubicBezTo>
                    <a:pt x="7513" y="14451"/>
                    <a:pt x="7548" y="14574"/>
                    <a:pt x="7607" y="14688"/>
                  </a:cubicBezTo>
                  <a:lnTo>
                    <a:pt x="8242" y="15915"/>
                  </a:lnTo>
                  <a:cubicBezTo>
                    <a:pt x="8318" y="16062"/>
                    <a:pt x="8319" y="16235"/>
                    <a:pt x="8247" y="16384"/>
                  </a:cubicBezTo>
                  <a:lnTo>
                    <a:pt x="8119" y="16651"/>
                  </a:lnTo>
                  <a:cubicBezTo>
                    <a:pt x="8049" y="16794"/>
                    <a:pt x="8056" y="16961"/>
                    <a:pt x="8137" y="17098"/>
                  </a:cubicBezTo>
                  <a:lnTo>
                    <a:pt x="9261" y="18986"/>
                  </a:lnTo>
                  <a:cubicBezTo>
                    <a:pt x="9674" y="19680"/>
                    <a:pt x="10622" y="19813"/>
                    <a:pt x="11210" y="19259"/>
                  </a:cubicBezTo>
                  <a:lnTo>
                    <a:pt x="12140" y="18384"/>
                  </a:lnTo>
                  <a:cubicBezTo>
                    <a:pt x="12221" y="18307"/>
                    <a:pt x="12277" y="18207"/>
                    <a:pt x="12298" y="18097"/>
                  </a:cubicBezTo>
                  <a:lnTo>
                    <a:pt x="12405" y="17548"/>
                  </a:lnTo>
                  <a:cubicBezTo>
                    <a:pt x="12440" y="17365"/>
                    <a:pt x="12544" y="17201"/>
                    <a:pt x="12695" y="17091"/>
                  </a:cubicBezTo>
                  <a:lnTo>
                    <a:pt x="13152" y="16757"/>
                  </a:lnTo>
                  <a:cubicBezTo>
                    <a:pt x="13325" y="16631"/>
                    <a:pt x="13424" y="16428"/>
                    <a:pt x="13422" y="16215"/>
                  </a:cubicBezTo>
                  <a:lnTo>
                    <a:pt x="13414" y="15172"/>
                  </a:lnTo>
                  <a:cubicBezTo>
                    <a:pt x="13412" y="14976"/>
                    <a:pt x="13483" y="14786"/>
                    <a:pt x="13611" y="14637"/>
                  </a:cubicBezTo>
                  <a:lnTo>
                    <a:pt x="15235" y="12761"/>
                  </a:lnTo>
                  <a:cubicBezTo>
                    <a:pt x="15288" y="12699"/>
                    <a:pt x="15326" y="12626"/>
                    <a:pt x="15344" y="12547"/>
                  </a:cubicBezTo>
                  <a:lnTo>
                    <a:pt x="15490" y="11927"/>
                  </a:lnTo>
                  <a:cubicBezTo>
                    <a:pt x="15530" y="11754"/>
                    <a:pt x="15367" y="11603"/>
                    <a:pt x="15198" y="11656"/>
                  </a:cubicBezTo>
                  <a:lnTo>
                    <a:pt x="14281" y="11936"/>
                  </a:lnTo>
                  <a:cubicBezTo>
                    <a:pt x="14189" y="11964"/>
                    <a:pt x="14089" y="11944"/>
                    <a:pt x="14015" y="11883"/>
                  </a:cubicBezTo>
                  <a:lnTo>
                    <a:pt x="13060" y="11104"/>
                  </a:lnTo>
                  <a:cubicBezTo>
                    <a:pt x="12983" y="11042"/>
                    <a:pt x="12923" y="10962"/>
                    <a:pt x="12886" y="10871"/>
                  </a:cubicBezTo>
                  <a:lnTo>
                    <a:pt x="12123" y="9006"/>
                  </a:lnTo>
                  <a:cubicBezTo>
                    <a:pt x="12079" y="8899"/>
                    <a:pt x="12218" y="8815"/>
                    <a:pt x="12293" y="8903"/>
                  </a:cubicBezTo>
                  <a:lnTo>
                    <a:pt x="13627" y="10468"/>
                  </a:lnTo>
                  <a:cubicBezTo>
                    <a:pt x="13698" y="10551"/>
                    <a:pt x="13749" y="10650"/>
                    <a:pt x="13777" y="10756"/>
                  </a:cubicBezTo>
                  <a:lnTo>
                    <a:pt x="13898" y="11215"/>
                  </a:lnTo>
                  <a:cubicBezTo>
                    <a:pt x="13939" y="11368"/>
                    <a:pt x="14112" y="11445"/>
                    <a:pt x="14253" y="11372"/>
                  </a:cubicBezTo>
                  <a:lnTo>
                    <a:pt x="15621" y="10665"/>
                  </a:lnTo>
                  <a:cubicBezTo>
                    <a:pt x="15780" y="10583"/>
                    <a:pt x="15909" y="10451"/>
                    <a:pt x="15986" y="10289"/>
                  </a:cubicBezTo>
                  <a:lnTo>
                    <a:pt x="16281" y="9659"/>
                  </a:lnTo>
                  <a:cubicBezTo>
                    <a:pt x="16338" y="9539"/>
                    <a:pt x="16300" y="9395"/>
                    <a:pt x="16190" y="9320"/>
                  </a:cubicBezTo>
                  <a:lnTo>
                    <a:pt x="15731" y="9008"/>
                  </a:lnTo>
                  <a:cubicBezTo>
                    <a:pt x="15646" y="8950"/>
                    <a:pt x="15538" y="8935"/>
                    <a:pt x="15441" y="8969"/>
                  </a:cubicBezTo>
                  <a:lnTo>
                    <a:pt x="15248" y="9037"/>
                  </a:lnTo>
                  <a:cubicBezTo>
                    <a:pt x="15141" y="9074"/>
                    <a:pt x="15024" y="9047"/>
                    <a:pt x="14943" y="8967"/>
                  </a:cubicBezTo>
                  <a:lnTo>
                    <a:pt x="14448" y="8481"/>
                  </a:lnTo>
                  <a:cubicBezTo>
                    <a:pt x="14394" y="8428"/>
                    <a:pt x="14383" y="8342"/>
                    <a:pt x="14428" y="8281"/>
                  </a:cubicBezTo>
                  <a:cubicBezTo>
                    <a:pt x="14481" y="8210"/>
                    <a:pt x="14577" y="8199"/>
                    <a:pt x="14642" y="8248"/>
                  </a:cubicBezTo>
                  <a:lnTo>
                    <a:pt x="15051" y="8557"/>
                  </a:lnTo>
                  <a:cubicBezTo>
                    <a:pt x="15119" y="8609"/>
                    <a:pt x="15206" y="8629"/>
                    <a:pt x="15289" y="8613"/>
                  </a:cubicBezTo>
                  <a:lnTo>
                    <a:pt x="15571" y="8557"/>
                  </a:lnTo>
                  <a:cubicBezTo>
                    <a:pt x="15683" y="8535"/>
                    <a:pt x="15800" y="8560"/>
                    <a:pt x="15893" y="8626"/>
                  </a:cubicBezTo>
                  <a:lnTo>
                    <a:pt x="16067" y="8751"/>
                  </a:lnTo>
                  <a:cubicBezTo>
                    <a:pt x="16136" y="8801"/>
                    <a:pt x="16223" y="8821"/>
                    <a:pt x="16308" y="8809"/>
                  </a:cubicBezTo>
                  <a:lnTo>
                    <a:pt x="16787" y="8740"/>
                  </a:lnTo>
                  <a:cubicBezTo>
                    <a:pt x="16937" y="8718"/>
                    <a:pt x="17086" y="8775"/>
                    <a:pt x="17182" y="8891"/>
                  </a:cubicBezTo>
                  <a:lnTo>
                    <a:pt x="17456" y="9222"/>
                  </a:lnTo>
                  <a:cubicBezTo>
                    <a:pt x="17524" y="9304"/>
                    <a:pt x="17624" y="9352"/>
                    <a:pt x="17731" y="9352"/>
                  </a:cubicBezTo>
                  <a:lnTo>
                    <a:pt x="17866" y="9352"/>
                  </a:lnTo>
                  <a:cubicBezTo>
                    <a:pt x="18011" y="9352"/>
                    <a:pt x="18141" y="9440"/>
                    <a:pt x="18196" y="9575"/>
                  </a:cubicBezTo>
                  <a:lnTo>
                    <a:pt x="18961" y="11443"/>
                  </a:lnTo>
                  <a:cubicBezTo>
                    <a:pt x="19033" y="11618"/>
                    <a:pt x="19283" y="11611"/>
                    <a:pt x="19344" y="11431"/>
                  </a:cubicBezTo>
                  <a:lnTo>
                    <a:pt x="19442" y="11141"/>
                  </a:lnTo>
                  <a:cubicBezTo>
                    <a:pt x="19479" y="11030"/>
                    <a:pt x="19495" y="10912"/>
                    <a:pt x="19486" y="10795"/>
                  </a:cubicBezTo>
                  <a:lnTo>
                    <a:pt x="19410" y="9879"/>
                  </a:lnTo>
                  <a:cubicBezTo>
                    <a:pt x="19400" y="9760"/>
                    <a:pt x="19416" y="9641"/>
                    <a:pt x="19455" y="9529"/>
                  </a:cubicBezTo>
                  <a:lnTo>
                    <a:pt x="19715" y="8788"/>
                  </a:lnTo>
                  <a:cubicBezTo>
                    <a:pt x="19754" y="8676"/>
                    <a:pt x="19903" y="8654"/>
                    <a:pt x="19973" y="8750"/>
                  </a:cubicBezTo>
                  <a:lnTo>
                    <a:pt x="20741" y="9789"/>
                  </a:lnTo>
                  <a:cubicBezTo>
                    <a:pt x="20857" y="9947"/>
                    <a:pt x="20925" y="10137"/>
                    <a:pt x="20933" y="10333"/>
                  </a:cubicBezTo>
                  <a:cubicBezTo>
                    <a:pt x="20940" y="10488"/>
                    <a:pt x="20944" y="10643"/>
                    <a:pt x="20944" y="10800"/>
                  </a:cubicBezTo>
                  <a:cubicBezTo>
                    <a:pt x="20946" y="16403"/>
                    <a:pt x="16404" y="20945"/>
                    <a:pt x="10800" y="20945"/>
                  </a:cubicBezTo>
                  <a:cubicBezTo>
                    <a:pt x="5202" y="20945"/>
                    <a:pt x="663" y="16413"/>
                    <a:pt x="655" y="10817"/>
                  </a:cubicBezTo>
                  <a:cubicBezTo>
                    <a:pt x="646" y="5322"/>
                    <a:pt x="5060" y="788"/>
                    <a:pt x="10554" y="656"/>
                  </a:cubicBezTo>
                  <a:close/>
                  <a:moveTo>
                    <a:pt x="13895" y="5192"/>
                  </a:moveTo>
                  <a:cubicBezTo>
                    <a:pt x="13924" y="5192"/>
                    <a:pt x="13955" y="5198"/>
                    <a:pt x="13984" y="5209"/>
                  </a:cubicBezTo>
                  <a:lnTo>
                    <a:pt x="13986" y="5211"/>
                  </a:lnTo>
                  <a:cubicBezTo>
                    <a:pt x="14077" y="5248"/>
                    <a:pt x="14134" y="5336"/>
                    <a:pt x="14131" y="5434"/>
                  </a:cubicBezTo>
                  <a:lnTo>
                    <a:pt x="14129" y="5520"/>
                  </a:lnTo>
                  <a:cubicBezTo>
                    <a:pt x="14127" y="5596"/>
                    <a:pt x="14161" y="5669"/>
                    <a:pt x="14222" y="5714"/>
                  </a:cubicBezTo>
                  <a:lnTo>
                    <a:pt x="14425" y="5862"/>
                  </a:lnTo>
                  <a:cubicBezTo>
                    <a:pt x="14493" y="5913"/>
                    <a:pt x="14528" y="5998"/>
                    <a:pt x="14516" y="6082"/>
                  </a:cubicBezTo>
                  <a:lnTo>
                    <a:pt x="14511" y="6116"/>
                  </a:lnTo>
                  <a:cubicBezTo>
                    <a:pt x="14504" y="6167"/>
                    <a:pt x="14515" y="6221"/>
                    <a:pt x="14541" y="6266"/>
                  </a:cubicBezTo>
                  <a:lnTo>
                    <a:pt x="14619" y="6397"/>
                  </a:lnTo>
                  <a:cubicBezTo>
                    <a:pt x="14643" y="6439"/>
                    <a:pt x="14654" y="6488"/>
                    <a:pt x="14649" y="6536"/>
                  </a:cubicBezTo>
                  <a:lnTo>
                    <a:pt x="14636" y="6691"/>
                  </a:lnTo>
                  <a:cubicBezTo>
                    <a:pt x="14623" y="6837"/>
                    <a:pt x="14478" y="6936"/>
                    <a:pt x="14337" y="6893"/>
                  </a:cubicBezTo>
                  <a:lnTo>
                    <a:pt x="14288" y="6878"/>
                  </a:lnTo>
                  <a:cubicBezTo>
                    <a:pt x="14197" y="6851"/>
                    <a:pt x="14132" y="6771"/>
                    <a:pt x="14123" y="6677"/>
                  </a:cubicBezTo>
                  <a:lnTo>
                    <a:pt x="14091" y="6358"/>
                  </a:lnTo>
                  <a:cubicBezTo>
                    <a:pt x="14087" y="6324"/>
                    <a:pt x="14076" y="6290"/>
                    <a:pt x="14059" y="6261"/>
                  </a:cubicBezTo>
                  <a:lnTo>
                    <a:pt x="13669" y="5611"/>
                  </a:lnTo>
                  <a:cubicBezTo>
                    <a:pt x="13630" y="5547"/>
                    <a:pt x="13624" y="5466"/>
                    <a:pt x="13655" y="5397"/>
                  </a:cubicBezTo>
                  <a:lnTo>
                    <a:pt x="13684" y="5331"/>
                  </a:lnTo>
                  <a:cubicBezTo>
                    <a:pt x="13722" y="5245"/>
                    <a:pt x="13806" y="5193"/>
                    <a:pt x="13895" y="5192"/>
                  </a:cubicBezTo>
                  <a:close/>
                  <a:moveTo>
                    <a:pt x="12039" y="5461"/>
                  </a:moveTo>
                  <a:cubicBezTo>
                    <a:pt x="12087" y="5455"/>
                    <a:pt x="12137" y="5474"/>
                    <a:pt x="12169" y="5520"/>
                  </a:cubicBezTo>
                  <a:lnTo>
                    <a:pt x="12298" y="5705"/>
                  </a:lnTo>
                  <a:cubicBezTo>
                    <a:pt x="12309" y="5721"/>
                    <a:pt x="12323" y="5734"/>
                    <a:pt x="12339" y="5744"/>
                  </a:cubicBezTo>
                  <a:lnTo>
                    <a:pt x="12683" y="5960"/>
                  </a:lnTo>
                  <a:cubicBezTo>
                    <a:pt x="12759" y="6008"/>
                    <a:pt x="12770" y="6115"/>
                    <a:pt x="12705" y="6178"/>
                  </a:cubicBezTo>
                  <a:lnTo>
                    <a:pt x="12616" y="6266"/>
                  </a:lnTo>
                  <a:cubicBezTo>
                    <a:pt x="12579" y="6301"/>
                    <a:pt x="12525" y="6313"/>
                    <a:pt x="12476" y="6298"/>
                  </a:cubicBezTo>
                  <a:lnTo>
                    <a:pt x="11939" y="6127"/>
                  </a:lnTo>
                  <a:cubicBezTo>
                    <a:pt x="11899" y="6114"/>
                    <a:pt x="11855" y="6120"/>
                    <a:pt x="11819" y="6144"/>
                  </a:cubicBezTo>
                  <a:lnTo>
                    <a:pt x="11558" y="6323"/>
                  </a:lnTo>
                  <a:cubicBezTo>
                    <a:pt x="11514" y="6353"/>
                    <a:pt x="11457" y="6356"/>
                    <a:pt x="11411" y="6330"/>
                  </a:cubicBezTo>
                  <a:lnTo>
                    <a:pt x="11092" y="6149"/>
                  </a:lnTo>
                  <a:cubicBezTo>
                    <a:pt x="11030" y="6114"/>
                    <a:pt x="11005" y="6037"/>
                    <a:pt x="11035" y="5972"/>
                  </a:cubicBezTo>
                  <a:lnTo>
                    <a:pt x="11208" y="5584"/>
                  </a:lnTo>
                  <a:cubicBezTo>
                    <a:pt x="11250" y="5489"/>
                    <a:pt x="11378" y="5472"/>
                    <a:pt x="11443" y="5552"/>
                  </a:cubicBezTo>
                  <a:lnTo>
                    <a:pt x="11620" y="5770"/>
                  </a:lnTo>
                  <a:cubicBezTo>
                    <a:pt x="11688" y="5852"/>
                    <a:pt x="11820" y="5831"/>
                    <a:pt x="11858" y="5731"/>
                  </a:cubicBezTo>
                  <a:lnTo>
                    <a:pt x="11926" y="5550"/>
                  </a:lnTo>
                  <a:cubicBezTo>
                    <a:pt x="11945" y="5498"/>
                    <a:pt x="11991" y="5467"/>
                    <a:pt x="12039" y="5461"/>
                  </a:cubicBezTo>
                  <a:close/>
                  <a:moveTo>
                    <a:pt x="9021" y="5513"/>
                  </a:moveTo>
                  <a:cubicBezTo>
                    <a:pt x="9047" y="5509"/>
                    <a:pt x="9074" y="5512"/>
                    <a:pt x="9101" y="5523"/>
                  </a:cubicBezTo>
                  <a:cubicBezTo>
                    <a:pt x="9135" y="5538"/>
                    <a:pt x="9163" y="5566"/>
                    <a:pt x="9177" y="5601"/>
                  </a:cubicBezTo>
                  <a:lnTo>
                    <a:pt x="9268" y="5832"/>
                  </a:lnTo>
                  <a:cubicBezTo>
                    <a:pt x="9286" y="5879"/>
                    <a:pt x="9318" y="5920"/>
                    <a:pt x="9359" y="5948"/>
                  </a:cubicBezTo>
                  <a:lnTo>
                    <a:pt x="9580" y="6105"/>
                  </a:lnTo>
                  <a:cubicBezTo>
                    <a:pt x="9639" y="6147"/>
                    <a:pt x="9677" y="6213"/>
                    <a:pt x="9683" y="6286"/>
                  </a:cubicBezTo>
                  <a:cubicBezTo>
                    <a:pt x="9693" y="6416"/>
                    <a:pt x="9709" y="6609"/>
                    <a:pt x="9712" y="6615"/>
                  </a:cubicBezTo>
                  <a:cubicBezTo>
                    <a:pt x="9716" y="6624"/>
                    <a:pt x="9874" y="6868"/>
                    <a:pt x="9874" y="6868"/>
                  </a:cubicBezTo>
                  <a:lnTo>
                    <a:pt x="9956" y="7052"/>
                  </a:lnTo>
                  <a:cubicBezTo>
                    <a:pt x="10001" y="7151"/>
                    <a:pt x="10117" y="7195"/>
                    <a:pt x="10214" y="7147"/>
                  </a:cubicBezTo>
                  <a:lnTo>
                    <a:pt x="10316" y="7098"/>
                  </a:lnTo>
                  <a:cubicBezTo>
                    <a:pt x="10378" y="7067"/>
                    <a:pt x="10412" y="6999"/>
                    <a:pt x="10400" y="6931"/>
                  </a:cubicBezTo>
                  <a:lnTo>
                    <a:pt x="10338" y="6581"/>
                  </a:lnTo>
                  <a:cubicBezTo>
                    <a:pt x="10319" y="6478"/>
                    <a:pt x="10406" y="6386"/>
                    <a:pt x="10510" y="6399"/>
                  </a:cubicBezTo>
                  <a:cubicBezTo>
                    <a:pt x="10578" y="6408"/>
                    <a:pt x="10632" y="6460"/>
                    <a:pt x="10643" y="6527"/>
                  </a:cubicBezTo>
                  <a:lnTo>
                    <a:pt x="10692" y="6806"/>
                  </a:lnTo>
                  <a:cubicBezTo>
                    <a:pt x="10697" y="6834"/>
                    <a:pt x="10710" y="6862"/>
                    <a:pt x="10729" y="6883"/>
                  </a:cubicBezTo>
                  <a:lnTo>
                    <a:pt x="11021" y="7211"/>
                  </a:lnTo>
                  <a:cubicBezTo>
                    <a:pt x="11096" y="7294"/>
                    <a:pt x="11211" y="7326"/>
                    <a:pt x="11318" y="7293"/>
                  </a:cubicBezTo>
                  <a:lnTo>
                    <a:pt x="11401" y="7270"/>
                  </a:lnTo>
                  <a:cubicBezTo>
                    <a:pt x="11458" y="7252"/>
                    <a:pt x="11520" y="7252"/>
                    <a:pt x="11576" y="7271"/>
                  </a:cubicBezTo>
                  <a:lnTo>
                    <a:pt x="11634" y="7292"/>
                  </a:lnTo>
                  <a:cubicBezTo>
                    <a:pt x="11710" y="7318"/>
                    <a:pt x="11793" y="7310"/>
                    <a:pt x="11863" y="7271"/>
                  </a:cubicBezTo>
                  <a:lnTo>
                    <a:pt x="12111" y="7136"/>
                  </a:lnTo>
                  <a:cubicBezTo>
                    <a:pt x="12178" y="7100"/>
                    <a:pt x="12261" y="7144"/>
                    <a:pt x="12270" y="7219"/>
                  </a:cubicBezTo>
                  <a:lnTo>
                    <a:pt x="12288" y="7368"/>
                  </a:lnTo>
                  <a:cubicBezTo>
                    <a:pt x="12307" y="7518"/>
                    <a:pt x="12262" y="7669"/>
                    <a:pt x="12164" y="7784"/>
                  </a:cubicBezTo>
                  <a:lnTo>
                    <a:pt x="12008" y="7967"/>
                  </a:lnTo>
                  <a:cubicBezTo>
                    <a:pt x="11947" y="8039"/>
                    <a:pt x="11847" y="8067"/>
                    <a:pt x="11757" y="8038"/>
                  </a:cubicBezTo>
                  <a:lnTo>
                    <a:pt x="11539" y="7967"/>
                  </a:lnTo>
                  <a:cubicBezTo>
                    <a:pt x="11479" y="7947"/>
                    <a:pt x="11413" y="7952"/>
                    <a:pt x="11357" y="7982"/>
                  </a:cubicBezTo>
                  <a:lnTo>
                    <a:pt x="11070" y="8132"/>
                  </a:lnTo>
                  <a:cubicBezTo>
                    <a:pt x="11013" y="8162"/>
                    <a:pt x="10949" y="8167"/>
                    <a:pt x="10888" y="8147"/>
                  </a:cubicBezTo>
                  <a:lnTo>
                    <a:pt x="10078" y="7877"/>
                  </a:lnTo>
                  <a:cubicBezTo>
                    <a:pt x="9987" y="7847"/>
                    <a:pt x="9886" y="7866"/>
                    <a:pt x="9813" y="7928"/>
                  </a:cubicBezTo>
                  <a:lnTo>
                    <a:pt x="9582" y="8122"/>
                  </a:lnTo>
                  <a:cubicBezTo>
                    <a:pt x="9489" y="8200"/>
                    <a:pt x="9356" y="8208"/>
                    <a:pt x="9254" y="8142"/>
                  </a:cubicBezTo>
                  <a:lnTo>
                    <a:pt x="8515" y="7663"/>
                  </a:lnTo>
                  <a:cubicBezTo>
                    <a:pt x="8455" y="7624"/>
                    <a:pt x="8413" y="7565"/>
                    <a:pt x="8395" y="7496"/>
                  </a:cubicBezTo>
                  <a:lnTo>
                    <a:pt x="8314" y="7175"/>
                  </a:lnTo>
                  <a:cubicBezTo>
                    <a:pt x="8285" y="7056"/>
                    <a:pt x="8182" y="6971"/>
                    <a:pt x="8060" y="6963"/>
                  </a:cubicBezTo>
                  <a:lnTo>
                    <a:pt x="7283" y="6914"/>
                  </a:lnTo>
                  <a:cubicBezTo>
                    <a:pt x="7176" y="6907"/>
                    <a:pt x="7068" y="6929"/>
                    <a:pt x="6973" y="6980"/>
                  </a:cubicBezTo>
                  <a:lnTo>
                    <a:pt x="6676" y="7136"/>
                  </a:lnTo>
                  <a:cubicBezTo>
                    <a:pt x="6556" y="7199"/>
                    <a:pt x="6415" y="7205"/>
                    <a:pt x="6291" y="7152"/>
                  </a:cubicBezTo>
                  <a:lnTo>
                    <a:pt x="6262" y="7140"/>
                  </a:lnTo>
                  <a:cubicBezTo>
                    <a:pt x="6188" y="7108"/>
                    <a:pt x="6149" y="7026"/>
                    <a:pt x="6171" y="6949"/>
                  </a:cubicBezTo>
                  <a:cubicBezTo>
                    <a:pt x="6189" y="6885"/>
                    <a:pt x="6244" y="6839"/>
                    <a:pt x="6310" y="6833"/>
                  </a:cubicBezTo>
                  <a:lnTo>
                    <a:pt x="6480" y="6816"/>
                  </a:lnTo>
                  <a:cubicBezTo>
                    <a:pt x="6559" y="6808"/>
                    <a:pt x="6631" y="6769"/>
                    <a:pt x="6681" y="6708"/>
                  </a:cubicBezTo>
                  <a:lnTo>
                    <a:pt x="6944" y="6380"/>
                  </a:lnTo>
                  <a:cubicBezTo>
                    <a:pt x="7008" y="6301"/>
                    <a:pt x="7101" y="6250"/>
                    <a:pt x="7202" y="6239"/>
                  </a:cubicBezTo>
                  <a:lnTo>
                    <a:pt x="7401" y="6217"/>
                  </a:lnTo>
                  <a:cubicBezTo>
                    <a:pt x="7475" y="6209"/>
                    <a:pt x="7532" y="6151"/>
                    <a:pt x="7541" y="6077"/>
                  </a:cubicBezTo>
                  <a:lnTo>
                    <a:pt x="7553" y="5984"/>
                  </a:lnTo>
                  <a:cubicBezTo>
                    <a:pt x="7566" y="5879"/>
                    <a:pt x="7677" y="5814"/>
                    <a:pt x="7774" y="5856"/>
                  </a:cubicBezTo>
                  <a:lnTo>
                    <a:pt x="7972" y="5938"/>
                  </a:lnTo>
                  <a:cubicBezTo>
                    <a:pt x="7996" y="5949"/>
                    <a:pt x="8022" y="5952"/>
                    <a:pt x="8048" y="5950"/>
                  </a:cubicBezTo>
                  <a:lnTo>
                    <a:pt x="8382" y="5923"/>
                  </a:lnTo>
                  <a:cubicBezTo>
                    <a:pt x="8432" y="5919"/>
                    <a:pt x="8482" y="5938"/>
                    <a:pt x="8515" y="5975"/>
                  </a:cubicBezTo>
                  <a:lnTo>
                    <a:pt x="8768" y="6261"/>
                  </a:lnTo>
                  <a:cubicBezTo>
                    <a:pt x="8857" y="6361"/>
                    <a:pt x="8910" y="6487"/>
                    <a:pt x="8922" y="6620"/>
                  </a:cubicBezTo>
                  <a:lnTo>
                    <a:pt x="8944" y="6873"/>
                  </a:lnTo>
                  <a:cubicBezTo>
                    <a:pt x="8952" y="6971"/>
                    <a:pt x="9075" y="7012"/>
                    <a:pt x="9140" y="6937"/>
                  </a:cubicBezTo>
                  <a:lnTo>
                    <a:pt x="9253" y="6807"/>
                  </a:lnTo>
                  <a:cubicBezTo>
                    <a:pt x="9264" y="6794"/>
                    <a:pt x="9271" y="6775"/>
                    <a:pt x="9271" y="6757"/>
                  </a:cubicBezTo>
                  <a:lnTo>
                    <a:pt x="9273" y="6635"/>
                  </a:lnTo>
                  <a:cubicBezTo>
                    <a:pt x="9274" y="6584"/>
                    <a:pt x="9323" y="6549"/>
                    <a:pt x="9372" y="6563"/>
                  </a:cubicBezTo>
                  <a:cubicBezTo>
                    <a:pt x="9411" y="6573"/>
                    <a:pt x="9452" y="6554"/>
                    <a:pt x="9467" y="6517"/>
                  </a:cubicBezTo>
                  <a:lnTo>
                    <a:pt x="9484" y="6473"/>
                  </a:lnTo>
                  <a:cubicBezTo>
                    <a:pt x="9495" y="6445"/>
                    <a:pt x="9490" y="6413"/>
                    <a:pt x="9470" y="6391"/>
                  </a:cubicBezTo>
                  <a:lnTo>
                    <a:pt x="8984" y="5827"/>
                  </a:lnTo>
                  <a:cubicBezTo>
                    <a:pt x="8950" y="5786"/>
                    <a:pt x="8924" y="5739"/>
                    <a:pt x="8910" y="5687"/>
                  </a:cubicBezTo>
                  <a:cubicBezTo>
                    <a:pt x="8888" y="5602"/>
                    <a:pt x="8946" y="5526"/>
                    <a:pt x="9021" y="5513"/>
                  </a:cubicBezTo>
                  <a:close/>
                </a:path>
              </a:pathLst>
            </a:cu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626" name="search"/>
            <p:cNvSpPr txBox="1"/>
            <p:nvPr/>
          </p:nvSpPr>
          <p:spPr>
            <a:xfrm>
              <a:off x="0" y="0"/>
              <a:ext cx="1477671" cy="6348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a:solidFill>
                    <a:srgbClr val="FFFFFF"/>
                  </a:solidFill>
                </a:defRPr>
              </a:lvl1pPr>
            </a:lstStyle>
            <a:p>
              <a:r>
                <a:t>search</a:t>
              </a:r>
            </a:p>
          </p:txBody>
        </p:sp>
      </p:grpSp>
      <p:sp>
        <p:nvSpPr>
          <p:cNvPr id="628" name="Arrow 4"/>
          <p:cNvSpPr/>
          <p:nvPr/>
        </p:nvSpPr>
        <p:spPr>
          <a:xfrm rot="7800000" flipH="1">
            <a:off x="15349658" y="5380509"/>
            <a:ext cx="783508" cy="799741"/>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cubicBezTo>
                  <a:pt x="7061" y="0"/>
                  <a:pt x="2855" y="4119"/>
                  <a:pt x="2855" y="9181"/>
                </a:cubicBezTo>
                <a:cubicBezTo>
                  <a:pt x="2855" y="9198"/>
                  <a:pt x="2856" y="9214"/>
                  <a:pt x="2857" y="9231"/>
                </a:cubicBezTo>
                <a:lnTo>
                  <a:pt x="2855" y="14548"/>
                </a:lnTo>
                <a:lnTo>
                  <a:pt x="0" y="14548"/>
                </a:lnTo>
                <a:lnTo>
                  <a:pt x="5299" y="21597"/>
                </a:lnTo>
                <a:lnTo>
                  <a:pt x="10598" y="14548"/>
                </a:lnTo>
                <a:lnTo>
                  <a:pt x="7729" y="14548"/>
                </a:lnTo>
                <a:lnTo>
                  <a:pt x="7729" y="9231"/>
                </a:lnTo>
                <a:lnTo>
                  <a:pt x="7729" y="9210"/>
                </a:lnTo>
                <a:cubicBezTo>
                  <a:pt x="7729" y="9201"/>
                  <a:pt x="7729" y="9191"/>
                  <a:pt x="7729" y="9181"/>
                </a:cubicBezTo>
                <a:cubicBezTo>
                  <a:pt x="7729" y="6751"/>
                  <a:pt x="9747" y="4773"/>
                  <a:pt x="12228" y="4773"/>
                </a:cubicBezTo>
                <a:lnTo>
                  <a:pt x="12230" y="4773"/>
                </a:lnTo>
                <a:cubicBezTo>
                  <a:pt x="14711" y="4774"/>
                  <a:pt x="16728" y="6751"/>
                  <a:pt x="16728" y="9181"/>
                </a:cubicBezTo>
                <a:cubicBezTo>
                  <a:pt x="16728" y="9191"/>
                  <a:pt x="16714" y="21600"/>
                  <a:pt x="16714" y="21600"/>
                </a:cubicBezTo>
                <a:lnTo>
                  <a:pt x="21591" y="21600"/>
                </a:lnTo>
                <a:cubicBezTo>
                  <a:pt x="21591" y="21600"/>
                  <a:pt x="21600" y="9202"/>
                  <a:pt x="21600" y="9181"/>
                </a:cubicBezTo>
                <a:cubicBezTo>
                  <a:pt x="21600" y="4144"/>
                  <a:pt x="17438" y="41"/>
                  <a:pt x="12306" y="0"/>
                </a:cubicBezTo>
                <a:lnTo>
                  <a:pt x="12230" y="0"/>
                </a:lnTo>
                <a:cubicBezTo>
                  <a:pt x="12230" y="0"/>
                  <a:pt x="12229" y="0"/>
                  <a:pt x="12228" y="0"/>
                </a:cubicBezTo>
                <a:close/>
              </a:path>
            </a:pathLst>
          </a:cu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629" name="analyze"/>
          <p:cNvSpPr txBox="1"/>
          <p:nvPr/>
        </p:nvSpPr>
        <p:spPr>
          <a:xfrm>
            <a:off x="15500681" y="6304644"/>
            <a:ext cx="1654608" cy="634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spcBef>
                <a:spcPts val="500"/>
              </a:spcBef>
              <a:defRPr sz="3600">
                <a:solidFill>
                  <a:srgbClr val="FFFFFF"/>
                </a:solidFill>
              </a:defRPr>
            </a:lvl1pPr>
          </a:lstStyle>
          <a:p>
            <a:r>
              <a:t>analyze</a:t>
            </a:r>
          </a:p>
        </p:txBody>
      </p:sp>
      <p:sp>
        <p:nvSpPr>
          <p:cNvPr id="630" name="5"/>
          <p:cNvSpPr/>
          <p:nvPr/>
        </p:nvSpPr>
        <p:spPr>
          <a:xfrm>
            <a:off x="14599770" y="6285420"/>
            <a:ext cx="762001" cy="762001"/>
          </a:xfrm>
          <a:prstGeom prst="ellipse">
            <a:avLst/>
          </a:prstGeom>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lvl1pPr>
          </a:lstStyle>
          <a:p>
            <a:r>
              <a:t>5</a:t>
            </a:r>
          </a:p>
        </p:txBody>
      </p:sp>
      <p:sp>
        <p:nvSpPr>
          <p:cNvPr id="631" name="Repeat 2-5 as needed!"/>
          <p:cNvSpPr txBox="1"/>
          <p:nvPr/>
        </p:nvSpPr>
        <p:spPr>
          <a:xfrm>
            <a:off x="13650893" y="7623121"/>
            <a:ext cx="4772255" cy="634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defRPr>
            </a:lvl1pPr>
          </a:lstStyle>
          <a:p>
            <a:r>
              <a:t>Repeat 2-5 as needed!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ectangle 3"/>
          <p:cNvSpPr/>
          <p:nvPr/>
        </p:nvSpPr>
        <p:spPr>
          <a:xfrm>
            <a:off x="12428376" y="2"/>
            <a:ext cx="11955625" cy="13716001"/>
          </a:xfrm>
          <a:prstGeom prst="rect">
            <a:avLst/>
          </a:prstGeom>
          <a:solidFill>
            <a:srgbClr val="F3F4F7"/>
          </a:solidFill>
          <a:ln w="12700">
            <a:miter lim="400000"/>
          </a:ln>
        </p:spPr>
        <p:txBody>
          <a:bodyPr lIns="182879" tIns="182879" rIns="182879" bIns="182879"/>
          <a:lstStyle/>
          <a:p>
            <a:pPr defTabSz="1828800">
              <a:lnSpc>
                <a:spcPct val="100000"/>
              </a:lnSpc>
              <a:spcBef>
                <a:spcPts val="0"/>
              </a:spcBef>
              <a:defRPr sz="2800">
                <a:solidFill>
                  <a:srgbClr val="FFFFFF"/>
                </a:solidFill>
                <a:latin typeface="IBM Plex Sans Light"/>
                <a:ea typeface="IBM Plex Sans Light"/>
                <a:cs typeface="IBM Plex Sans Light"/>
                <a:sym typeface="IBM Plex Sans Light"/>
              </a:defRPr>
            </a:pPr>
            <a:endParaRPr/>
          </a:p>
        </p:txBody>
      </p:sp>
      <p:sp>
        <p:nvSpPr>
          <p:cNvPr id="265" name="TextBox 13"/>
          <p:cNvSpPr txBox="1"/>
          <p:nvPr/>
        </p:nvSpPr>
        <p:spPr>
          <a:xfrm>
            <a:off x="564193" y="856355"/>
            <a:ext cx="11772743" cy="13136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828800">
              <a:lnSpc>
                <a:spcPct val="100000"/>
              </a:lnSpc>
              <a:spcBef>
                <a:spcPts val="0"/>
              </a:spcBef>
              <a:defRPr sz="8000">
                <a:latin typeface="IBM Plex Sans"/>
                <a:ea typeface="IBM Plex Sans"/>
                <a:cs typeface="IBM Plex Sans"/>
                <a:sym typeface="IBM Plex Sans"/>
              </a:defRPr>
            </a:pPr>
            <a:r>
              <a:t>ContextForge </a:t>
            </a:r>
          </a:p>
          <a:p>
            <a:pPr defTabSz="1828800">
              <a:lnSpc>
                <a:spcPct val="100000"/>
              </a:lnSpc>
              <a:spcBef>
                <a:spcPts val="0"/>
              </a:spcBef>
              <a:defRPr sz="8000" b="1">
                <a:latin typeface="IBM Plex Sans"/>
                <a:ea typeface="IBM Plex Sans"/>
                <a:cs typeface="IBM Plex Sans"/>
                <a:sym typeface="IBM Plex Sans"/>
              </a:defRPr>
            </a:pPr>
            <a:r>
              <a:t>MCP Gateway</a:t>
            </a:r>
            <a:br/>
            <a:endParaRPr/>
          </a:p>
          <a:p>
            <a:pPr defTabSz="1828800">
              <a:lnSpc>
                <a:spcPct val="100000"/>
              </a:lnSpc>
              <a:spcBef>
                <a:spcPts val="0"/>
              </a:spcBef>
              <a:defRPr sz="4000">
                <a:latin typeface="IBM Plex Sans"/>
                <a:ea typeface="IBM Plex Sans"/>
                <a:cs typeface="IBM Plex Sans"/>
                <a:sym typeface="IBM Plex Sans"/>
              </a:defRPr>
            </a:pPr>
            <a:r>
              <a:t>Secure Open-Source Gateway, Proxy and Registry for AI Agents and Tools</a:t>
            </a:r>
          </a:p>
          <a:p>
            <a:pPr defTabSz="1828800">
              <a:lnSpc>
                <a:spcPct val="100000"/>
              </a:lnSpc>
              <a:spcBef>
                <a:spcPts val="0"/>
              </a:spcBef>
              <a:defRPr sz="4000">
                <a:latin typeface="IBM Plex Sans"/>
                <a:ea typeface="IBM Plex Sans"/>
                <a:cs typeface="IBM Plex Sans"/>
                <a:sym typeface="IBM Plex Sans"/>
              </a:defRPr>
            </a:pPr>
            <a:endParaRPr/>
          </a:p>
          <a:p>
            <a:pPr defTabSz="1828800">
              <a:lnSpc>
                <a:spcPct val="100000"/>
              </a:lnSpc>
              <a:spcBef>
                <a:spcPts val="0"/>
              </a:spcBef>
              <a:defRPr sz="3000">
                <a:latin typeface="IBM Plex Sans Light"/>
                <a:ea typeface="IBM Plex Sans Light"/>
                <a:cs typeface="IBM Plex Sans Light"/>
                <a:sym typeface="IBM Plex Sans Light"/>
              </a:defRPr>
            </a:pPr>
            <a:r>
              <a:t>Unifying discovery, authentication, authorization, role-based access control, rate-limiting, observability, virtual servers, and protocol translation – with a security focus and configurable plugins</a:t>
            </a:r>
          </a:p>
          <a:p>
            <a:pPr defTabSz="1828800">
              <a:lnSpc>
                <a:spcPct val="100000"/>
              </a:lnSpc>
              <a:spcBef>
                <a:spcPts val="0"/>
              </a:spcBef>
              <a:defRPr sz="3000">
                <a:latin typeface="IBM Plex Sans Light"/>
                <a:ea typeface="IBM Plex Sans Light"/>
                <a:cs typeface="IBM Plex Sans Light"/>
                <a:sym typeface="IBM Plex Sans Light"/>
              </a:defRPr>
            </a:pPr>
            <a:endParaRPr/>
          </a:p>
          <a:p>
            <a:pPr defTabSz="1828800">
              <a:lnSpc>
                <a:spcPct val="100000"/>
              </a:lnSpc>
              <a:spcBef>
                <a:spcPts val="0"/>
              </a:spcBef>
              <a:defRPr sz="3000">
                <a:latin typeface="IBM Plex Sans Light"/>
                <a:ea typeface="IBM Plex Sans Light"/>
                <a:cs typeface="IBM Plex Sans Light"/>
                <a:sym typeface="IBM Plex Sans Light"/>
              </a:defRPr>
            </a:pPr>
            <a:endParaRPr/>
          </a:p>
          <a:p>
            <a:pPr defTabSz="1828800">
              <a:lnSpc>
                <a:spcPct val="100000"/>
              </a:lnSpc>
              <a:spcBef>
                <a:spcPts val="0"/>
              </a:spcBef>
              <a:defRPr sz="3000">
                <a:latin typeface="IBM Plex Sans Light"/>
                <a:ea typeface="IBM Plex Sans Light"/>
                <a:cs typeface="IBM Plex Sans Light"/>
                <a:sym typeface="IBM Plex Sans Light"/>
              </a:defRPr>
            </a:pPr>
            <a:endParaRPr/>
          </a:p>
          <a:p>
            <a:pPr defTabSz="1828800">
              <a:lnSpc>
                <a:spcPct val="100000"/>
              </a:lnSpc>
              <a:spcBef>
                <a:spcPts val="0"/>
              </a:spcBef>
              <a:defRPr sz="3000">
                <a:latin typeface="IBM Plex Sans Light"/>
                <a:ea typeface="IBM Plex Sans Light"/>
                <a:cs typeface="IBM Plex Sans Light"/>
                <a:sym typeface="IBM Plex Sans Light"/>
              </a:defRPr>
            </a:pPr>
            <a:endParaRPr/>
          </a:p>
          <a:p>
            <a:pPr defTabSz="1828800">
              <a:lnSpc>
                <a:spcPct val="100000"/>
              </a:lnSpc>
              <a:spcBef>
                <a:spcPts val="0"/>
              </a:spcBef>
              <a:defRPr sz="3000">
                <a:latin typeface="IBM Plex Sans Light"/>
                <a:ea typeface="IBM Plex Sans Light"/>
                <a:cs typeface="IBM Plex Sans Light"/>
                <a:sym typeface="IBM Plex Sans Light"/>
              </a:defRPr>
            </a:pPr>
            <a:endParaRPr/>
          </a:p>
          <a:p>
            <a:pPr defTabSz="1828800">
              <a:lnSpc>
                <a:spcPct val="100000"/>
              </a:lnSpc>
              <a:spcBef>
                <a:spcPts val="0"/>
              </a:spcBef>
              <a:defRPr sz="3000">
                <a:latin typeface="IBM Plex Sans Light"/>
                <a:ea typeface="IBM Plex Sans Light"/>
                <a:cs typeface="IBM Plex Sans Light"/>
                <a:sym typeface="IBM Plex Sans Light"/>
              </a:defRPr>
            </a:pPr>
            <a:endParaRPr/>
          </a:p>
          <a:p>
            <a:pPr defTabSz="1828800">
              <a:lnSpc>
                <a:spcPct val="100000"/>
              </a:lnSpc>
              <a:spcBef>
                <a:spcPts val="0"/>
              </a:spcBef>
              <a:defRPr sz="3000">
                <a:latin typeface="IBM Plex Sans Light"/>
                <a:ea typeface="IBM Plex Sans Light"/>
                <a:cs typeface="IBM Plex Sans Light"/>
                <a:sym typeface="IBM Plex Sans Light"/>
              </a:defRPr>
            </a:pPr>
            <a:endParaRPr/>
          </a:p>
          <a:p>
            <a:pPr defTabSz="1828800">
              <a:lnSpc>
                <a:spcPct val="100000"/>
              </a:lnSpc>
              <a:spcBef>
                <a:spcPts val="0"/>
              </a:spcBef>
              <a:defRPr sz="3000">
                <a:latin typeface="IBM Plex Sans Light"/>
                <a:ea typeface="IBM Plex Sans Light"/>
                <a:cs typeface="IBM Plex Sans Light"/>
                <a:sym typeface="IBM Plex Sans Light"/>
              </a:defRPr>
            </a:pPr>
            <a:endParaRPr/>
          </a:p>
          <a:p>
            <a:pPr defTabSz="1828800">
              <a:lnSpc>
                <a:spcPct val="100000"/>
              </a:lnSpc>
              <a:spcBef>
                <a:spcPts val="0"/>
              </a:spcBef>
              <a:defRPr sz="3000">
                <a:latin typeface="IBM Plex Sans Light"/>
                <a:ea typeface="IBM Plex Sans Light"/>
                <a:cs typeface="IBM Plex Sans Light"/>
                <a:sym typeface="IBM Plex Sans Light"/>
              </a:defRPr>
            </a:pPr>
            <a:endParaRPr/>
          </a:p>
          <a:p>
            <a:pPr defTabSz="1828800">
              <a:lnSpc>
                <a:spcPct val="100000"/>
              </a:lnSpc>
              <a:spcBef>
                <a:spcPts val="0"/>
              </a:spcBef>
              <a:defRPr sz="3200">
                <a:latin typeface="IBM Plex Sans Light"/>
                <a:ea typeface="IBM Plex Sans Light"/>
                <a:cs typeface="IBM Plex Sans Light"/>
                <a:sym typeface="IBM Plex Sans Light"/>
              </a:defRPr>
            </a:pPr>
            <a:r>
              <a:rPr u="sng">
                <a:solidFill>
                  <a:srgbClr val="0F62FE"/>
                </a:solidFill>
                <a:uFill>
                  <a:solidFill>
                    <a:srgbClr val="0F62FE"/>
                  </a:solidFill>
                </a:uFill>
                <a:hlinkClick r:id="rId2"/>
              </a:rPr>
              <a:t>github.com/IBM/mcp-context-forge</a:t>
            </a:r>
          </a:p>
        </p:txBody>
      </p:sp>
      <p:pic>
        <p:nvPicPr>
          <p:cNvPr id="266" name="Picture 10" descr="Picture 10"/>
          <p:cNvPicPr>
            <a:picLocks noChangeAspect="1"/>
          </p:cNvPicPr>
          <p:nvPr/>
        </p:nvPicPr>
        <p:blipFill>
          <a:blip r:embed="rId3"/>
          <a:srcRect l="12333" t="11034" r="69259" b="9767"/>
          <a:stretch>
            <a:fillRect/>
          </a:stretch>
        </p:blipFill>
        <p:spPr>
          <a:xfrm>
            <a:off x="22082440" y="11358692"/>
            <a:ext cx="1828801" cy="1828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pic>
        <p:nvPicPr>
          <p:cNvPr id="267" name="Picture 1" descr="Picture 1"/>
          <p:cNvPicPr>
            <a:picLocks noChangeAspect="1"/>
          </p:cNvPicPr>
          <p:nvPr/>
        </p:nvPicPr>
        <p:blipFill>
          <a:blip r:embed="rId4"/>
          <a:stretch>
            <a:fillRect/>
          </a:stretch>
        </p:blipFill>
        <p:spPr>
          <a:xfrm>
            <a:off x="12428376" y="1152047"/>
            <a:ext cx="11946844" cy="983190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lide Number Placeholder"/>
          <p:cNvSpPr txBox="1"/>
          <p:nvPr/>
        </p:nvSpPr>
        <p:spPr>
          <a:xfrm>
            <a:off x="694987" y="13089233"/>
            <a:ext cx="9201761" cy="525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lnSpc>
                <a:spcPct val="100000"/>
              </a:lnSpc>
              <a:spcBef>
                <a:spcPts val="0"/>
              </a:spcBef>
              <a:defRPr sz="2000" u="sng">
                <a:solidFill>
                  <a:srgbClr val="0F62FE"/>
                </a:solidFill>
                <a:uFill>
                  <a:solidFill>
                    <a:srgbClr val="0F62FE"/>
                  </a:solidFill>
                </a:uFill>
                <a:latin typeface="IBM Plex Sans Light"/>
                <a:ea typeface="IBM Plex Sans Light"/>
                <a:cs typeface="IBM Plex Sans Light"/>
                <a:sym typeface="IBM Plex Sans Light"/>
                <a:hlinkClick r:id="rId3"/>
              </a:defRPr>
            </a:lvl1pPr>
          </a:lstStyle>
          <a:p>
            <a:pPr>
              <a:defRPr u="none">
                <a:solidFill>
                  <a:srgbClr val="000000"/>
                </a:solidFill>
                <a:uFillTx/>
              </a:defRPr>
            </a:pPr>
            <a:r>
              <a:rPr u="sng">
                <a:solidFill>
                  <a:srgbClr val="0F62FE"/>
                </a:solidFill>
                <a:uFill>
                  <a:solidFill>
                    <a:srgbClr val="0F62FE"/>
                  </a:solidFill>
                </a:uFill>
                <a:hlinkClick r:id="rId3"/>
              </a:rPr>
              <a:t>https://github.com/IBM/mcp-context-forge</a:t>
            </a:r>
          </a:p>
        </p:txBody>
      </p:sp>
      <p:sp>
        <p:nvSpPr>
          <p:cNvPr id="270" name="Title 18"/>
          <p:cNvSpPr txBox="1">
            <a:spLocks noGrp="1"/>
          </p:cNvSpPr>
          <p:nvPr>
            <p:ph type="title"/>
          </p:nvPr>
        </p:nvSpPr>
        <p:spPr>
          <a:xfrm>
            <a:off x="576002" y="576078"/>
            <a:ext cx="22281027" cy="1906591"/>
          </a:xfrm>
          <a:prstGeom prst="rect">
            <a:avLst/>
          </a:prstGeom>
        </p:spPr>
        <p:txBody>
          <a:bodyPr/>
          <a:lstStyle/>
          <a:p>
            <a:pPr defTabSz="1828800">
              <a:lnSpc>
                <a:spcPct val="100000"/>
              </a:lnSpc>
              <a:defRPr sz="6400"/>
            </a:pPr>
            <a:r>
              <a:t>AI Agents use tools to accomplish complex tasks</a:t>
            </a:r>
          </a:p>
        </p:txBody>
      </p:sp>
      <p:sp>
        <p:nvSpPr>
          <p:cNvPr id="271" name="Text Placeholder 19"/>
          <p:cNvSpPr txBox="1">
            <a:spLocks noGrp="1"/>
          </p:cNvSpPr>
          <p:nvPr>
            <p:ph type="body" sz="half" idx="1"/>
          </p:nvPr>
        </p:nvSpPr>
        <p:spPr>
          <a:xfrm>
            <a:off x="617541" y="2413634"/>
            <a:ext cx="9826906" cy="9990120"/>
          </a:xfrm>
          <a:prstGeom prst="rect">
            <a:avLst/>
          </a:prstGeom>
        </p:spPr>
        <p:txBody>
          <a:bodyPr/>
          <a:lstStyle/>
          <a:p>
            <a:pPr>
              <a:spcBef>
                <a:spcPts val="8000"/>
              </a:spcBef>
              <a:defRPr b="1">
                <a:latin typeface="IBM Plex Sans SmBld"/>
                <a:ea typeface="IBM Plex Sans SmBld"/>
                <a:cs typeface="IBM Plex Sans SmBld"/>
                <a:sym typeface="IBM Plex Sans SmBld"/>
              </a:defRPr>
            </a:pPr>
            <a:r>
              <a:t>AI Agent</a:t>
            </a:r>
          </a:p>
          <a:p>
            <a:endParaRPr/>
          </a:p>
          <a:p>
            <a:r>
              <a:t>A modular, goal-driven component that uses tools, memory, and reasoning to autonomously complete tasks via language models</a:t>
            </a:r>
          </a:p>
          <a:p>
            <a:endParaRPr/>
          </a:p>
          <a:p>
            <a:r>
              <a:t>These agents can plan, interact with APIs or other agents, and make decisions based on prompts, documents, or user input. They're often orchestrated in a multi-agent system to collaboratively solve complex problems</a:t>
            </a:r>
          </a:p>
          <a:p>
            <a:endParaRPr/>
          </a:p>
          <a:p>
            <a:r>
              <a:t>They typically use an agentic framework or orchestrator (e.g., langgraph, langchain, autogen, crew.ai) for tool execution</a:t>
            </a:r>
          </a:p>
        </p:txBody>
      </p:sp>
      <p:sp>
        <p:nvSpPr>
          <p:cNvPr id="272" name="TextBox 5"/>
          <p:cNvSpPr txBox="1"/>
          <p:nvPr/>
        </p:nvSpPr>
        <p:spPr>
          <a:xfrm>
            <a:off x="10535886" y="7587280"/>
            <a:ext cx="13716001" cy="5554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828800">
              <a:lnSpc>
                <a:spcPct val="100000"/>
              </a:lnSpc>
              <a:spcBef>
                <a:spcPts val="0"/>
              </a:spcBef>
              <a:defRPr sz="3600">
                <a:latin typeface="IBM Plex Sans Light"/>
                <a:ea typeface="IBM Plex Sans Light"/>
                <a:cs typeface="IBM Plex Sans Light"/>
                <a:sym typeface="IBM Plex Sans Light"/>
              </a:defRPr>
            </a:pPr>
            <a:endParaRPr/>
          </a:p>
          <a:p>
            <a:pPr defTabSz="1828800">
              <a:lnSpc>
                <a:spcPct val="100000"/>
              </a:lnSpc>
              <a:spcBef>
                <a:spcPts val="0"/>
              </a:spcBef>
              <a:defRPr sz="3600" b="1">
                <a:latin typeface="IBM Plex Sans SmBld"/>
                <a:ea typeface="IBM Plex Sans SmBld"/>
                <a:cs typeface="IBM Plex Sans SmBld"/>
                <a:sym typeface="IBM Plex Sans SmBld"/>
              </a:defRPr>
            </a:pPr>
            <a:r>
              <a:t>What can they do with tools? </a:t>
            </a:r>
          </a:p>
          <a:p>
            <a:pPr defTabSz="1828800">
              <a:lnSpc>
                <a:spcPct val="100000"/>
              </a:lnSpc>
              <a:spcBef>
                <a:spcPts val="0"/>
              </a:spcBef>
              <a:defRPr sz="3600">
                <a:solidFill>
                  <a:srgbClr val="7030A0"/>
                </a:solidFill>
                <a:latin typeface="IBM Plex Sans Light"/>
                <a:ea typeface="IBM Plex Sans Light"/>
                <a:cs typeface="IBM Plex Sans Light"/>
                <a:sym typeface="IBM Plex Sans Light"/>
              </a:defRPr>
            </a:pPr>
            <a:endParaRPr/>
          </a:p>
          <a:p>
            <a:pPr defTabSz="1828800">
              <a:lnSpc>
                <a:spcPct val="100000"/>
              </a:lnSpc>
              <a:spcBef>
                <a:spcPts val="0"/>
              </a:spcBef>
              <a:defRPr sz="3600">
                <a:latin typeface="IBM Plex Sans Light"/>
                <a:ea typeface="IBM Plex Sans Light"/>
                <a:cs typeface="IBM Plex Sans Light"/>
                <a:sym typeface="IBM Plex Sans Light"/>
              </a:defRPr>
            </a:pPr>
            <a:r>
              <a:t>Retrieve external information (e.g., web search, databases, RAG) as necessary, call other Agents or request user input</a:t>
            </a:r>
          </a:p>
          <a:p>
            <a:pPr defTabSz="1828800">
              <a:lnSpc>
                <a:spcPct val="100000"/>
              </a:lnSpc>
              <a:spcBef>
                <a:spcPts val="0"/>
              </a:spcBef>
              <a:defRPr sz="3600">
                <a:latin typeface="IBM Plex Sans Light"/>
                <a:ea typeface="IBM Plex Sans Light"/>
                <a:cs typeface="IBM Plex Sans Light"/>
                <a:sym typeface="IBM Plex Sans Light"/>
              </a:defRPr>
            </a:pPr>
            <a:endParaRPr/>
          </a:p>
          <a:p>
            <a:pPr defTabSz="1828800">
              <a:lnSpc>
                <a:spcPct val="100000"/>
              </a:lnSpc>
              <a:spcBef>
                <a:spcPts val="0"/>
              </a:spcBef>
              <a:defRPr sz="3600">
                <a:latin typeface="IBM Plex Sans Light"/>
                <a:ea typeface="IBM Plex Sans Light"/>
                <a:cs typeface="IBM Plex Sans Light"/>
                <a:sym typeface="IBM Plex Sans Light"/>
              </a:defRPr>
            </a:pPr>
            <a:r>
              <a:t>Generate artifacts (images, diagrams, word documents, excel files), interact with external APIs and systems using various Tools, run unit tests, etc.</a:t>
            </a:r>
          </a:p>
        </p:txBody>
      </p:sp>
      <p:pic>
        <p:nvPicPr>
          <p:cNvPr id="273" name="Picture 10" descr="Picture 10"/>
          <p:cNvPicPr>
            <a:picLocks noChangeAspect="1"/>
          </p:cNvPicPr>
          <p:nvPr/>
        </p:nvPicPr>
        <p:blipFill>
          <a:blip r:embed="rId4"/>
          <a:stretch>
            <a:fillRect/>
          </a:stretch>
        </p:blipFill>
        <p:spPr>
          <a:xfrm>
            <a:off x="13353589" y="2269320"/>
            <a:ext cx="7976941" cy="531796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Picture 5" descr="Picture 5"/>
          <p:cNvPicPr>
            <a:picLocks noChangeAspect="1"/>
          </p:cNvPicPr>
          <p:nvPr/>
        </p:nvPicPr>
        <p:blipFill>
          <a:blip r:embed="rId3"/>
          <a:stretch>
            <a:fillRect/>
          </a:stretch>
        </p:blipFill>
        <p:spPr>
          <a:xfrm>
            <a:off x="18511612" y="726438"/>
            <a:ext cx="5161829" cy="12263119"/>
          </a:xfrm>
          <a:prstGeom prst="rect">
            <a:avLst/>
          </a:prstGeom>
          <a:ln w="12700">
            <a:miter lim="400000"/>
          </a:ln>
        </p:spPr>
      </p:pic>
      <p:sp>
        <p:nvSpPr>
          <p:cNvPr id="278" name="Slide Number Placeholder"/>
          <p:cNvSpPr txBox="1"/>
          <p:nvPr/>
        </p:nvSpPr>
        <p:spPr>
          <a:xfrm>
            <a:off x="694987" y="13089233"/>
            <a:ext cx="9201761" cy="525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lnSpc>
                <a:spcPct val="100000"/>
              </a:lnSpc>
              <a:spcBef>
                <a:spcPts val="0"/>
              </a:spcBef>
              <a:defRPr sz="2000" u="sng">
                <a:solidFill>
                  <a:srgbClr val="0F62FE"/>
                </a:solidFill>
                <a:uFill>
                  <a:solidFill>
                    <a:srgbClr val="0F62FE"/>
                  </a:solidFill>
                </a:uFill>
                <a:latin typeface="IBM Plex Sans Light"/>
                <a:ea typeface="IBM Plex Sans Light"/>
                <a:cs typeface="IBM Plex Sans Light"/>
                <a:sym typeface="IBM Plex Sans Light"/>
                <a:hlinkClick r:id="rId4"/>
              </a:defRPr>
            </a:lvl1pPr>
          </a:lstStyle>
          <a:p>
            <a:pPr>
              <a:defRPr u="none">
                <a:solidFill>
                  <a:srgbClr val="000000"/>
                </a:solidFill>
                <a:uFillTx/>
              </a:defRPr>
            </a:pPr>
            <a:r>
              <a:rPr u="sng">
                <a:solidFill>
                  <a:srgbClr val="0F62FE"/>
                </a:solidFill>
                <a:uFill>
                  <a:solidFill>
                    <a:srgbClr val="0F62FE"/>
                  </a:solidFill>
                </a:uFill>
                <a:hlinkClick r:id="rId4"/>
              </a:rPr>
              <a:t>https://github.com/IBM/mcp-context-forge</a:t>
            </a:r>
          </a:p>
        </p:txBody>
      </p:sp>
      <p:sp>
        <p:nvSpPr>
          <p:cNvPr id="279" name="Title 18"/>
          <p:cNvSpPr txBox="1">
            <a:spLocks noGrp="1"/>
          </p:cNvSpPr>
          <p:nvPr>
            <p:ph type="title"/>
          </p:nvPr>
        </p:nvSpPr>
        <p:spPr>
          <a:xfrm>
            <a:off x="576002" y="576078"/>
            <a:ext cx="22281027" cy="1906591"/>
          </a:xfrm>
          <a:prstGeom prst="rect">
            <a:avLst/>
          </a:prstGeom>
        </p:spPr>
        <p:txBody>
          <a:bodyPr/>
          <a:lstStyle/>
          <a:p>
            <a:pPr defTabSz="1828800">
              <a:lnSpc>
                <a:spcPct val="100000"/>
              </a:lnSpc>
              <a:defRPr sz="6400"/>
            </a:pPr>
            <a:r>
              <a:t>Agents and tools turn “thoughts” into actions</a:t>
            </a:r>
          </a:p>
        </p:txBody>
      </p:sp>
      <p:sp>
        <p:nvSpPr>
          <p:cNvPr id="280" name="Text Placeholder 19"/>
          <p:cNvSpPr txBox="1">
            <a:spLocks noGrp="1"/>
          </p:cNvSpPr>
          <p:nvPr>
            <p:ph type="body" idx="1"/>
          </p:nvPr>
        </p:nvSpPr>
        <p:spPr>
          <a:xfrm>
            <a:off x="576002" y="2265026"/>
            <a:ext cx="13941250" cy="10457058"/>
          </a:xfrm>
          <a:prstGeom prst="rect">
            <a:avLst/>
          </a:prstGeom>
        </p:spPr>
        <p:txBody>
          <a:bodyPr/>
          <a:lstStyle/>
          <a:p>
            <a:r>
              <a:t>Large Language Models call Tools through "Agentic Frameworks”; The LLM selects the right tool and parameters based on its description, then processes the output. </a:t>
            </a:r>
            <a:br/>
            <a:br/>
            <a:r>
              <a:rPr b="1">
                <a:latin typeface="IBM Plex Sans SmBld"/>
                <a:ea typeface="IBM Plex Sans SmBld"/>
                <a:cs typeface="IBM Plex Sans SmBld"/>
                <a:sym typeface="IBM Plex Sans SmBld"/>
              </a:rPr>
              <a:t>Example</a:t>
            </a:r>
          </a:p>
          <a:p>
            <a:pPr>
              <a:defRPr>
                <a:solidFill>
                  <a:srgbClr val="009D9A"/>
                </a:solidFill>
                <a:latin typeface="Consolas"/>
                <a:ea typeface="Consolas"/>
                <a:cs typeface="Consolas"/>
                <a:sym typeface="Consolas"/>
              </a:defRPr>
            </a:pPr>
            <a:r>
              <a:t>name:</a:t>
            </a:r>
            <a:r>
              <a:rPr>
                <a:solidFill>
                  <a:srgbClr val="000000"/>
                </a:solidFill>
              </a:rPr>
              <a:t> google_search</a:t>
            </a:r>
          </a:p>
          <a:p>
            <a:pPr>
              <a:defRPr>
                <a:solidFill>
                  <a:srgbClr val="009D9A"/>
                </a:solidFill>
                <a:latin typeface="Consolas"/>
                <a:ea typeface="Consolas"/>
                <a:cs typeface="Consolas"/>
                <a:sym typeface="Consolas"/>
              </a:defRPr>
            </a:pPr>
            <a:r>
              <a:t>description:</a:t>
            </a:r>
            <a:r>
              <a:rPr>
                <a:solidFill>
                  <a:srgbClr val="000000"/>
                </a:solidFill>
              </a:rPr>
              <a:t> Use this tool to search the internet, providing an input prompt.</a:t>
            </a:r>
          </a:p>
          <a:p>
            <a:pPr>
              <a:defRPr>
                <a:solidFill>
                  <a:srgbClr val="009D9A"/>
                </a:solidFill>
                <a:latin typeface="Consolas"/>
                <a:ea typeface="Consolas"/>
                <a:cs typeface="Consolas"/>
                <a:sym typeface="Consolas"/>
              </a:defRPr>
            </a:pPr>
            <a:r>
              <a:t>input schema:</a:t>
            </a:r>
            <a:r>
              <a:rPr>
                <a:solidFill>
                  <a:srgbClr val="000000"/>
                </a:solidFill>
              </a:rPr>
              <a:t> {"query": "Latest News"}</a:t>
            </a:r>
          </a:p>
          <a:p>
            <a:pPr>
              <a:spcBef>
                <a:spcPts val="8000"/>
              </a:spcBef>
              <a:defRPr b="1">
                <a:latin typeface="IBM Plex Sans SmBld"/>
                <a:ea typeface="IBM Plex Sans SmBld"/>
                <a:cs typeface="IBM Plex Sans SmBld"/>
                <a:sym typeface="IBM Plex Sans SmBld"/>
              </a:defRPr>
            </a:pPr>
            <a:r>
              <a:t>MCP standardizes how AI Agents interact with Tools</a:t>
            </a:r>
          </a:p>
          <a:p>
            <a:pPr marL="685800" indent="-685800">
              <a:spcBef>
                <a:spcPts val="1200"/>
              </a:spcBef>
              <a:buSzPct val="100000"/>
              <a:buFont typeface="Arial"/>
              <a:buChar char="•"/>
            </a:pPr>
            <a:r>
              <a:t>MCP de-couples AI Tools from the Agentic Platform</a:t>
            </a:r>
          </a:p>
          <a:p>
            <a:pPr marL="685800" indent="-685800">
              <a:buSzPct val="100000"/>
              <a:buFont typeface="Arial"/>
              <a:buChar char="•"/>
            </a:pPr>
            <a:r>
              <a:t>Without MCP, each framework or AI tool would duplicate work, and LLMs couldn't be 'fine tuned' for standardized tool calling.</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 name="Rounded Rectangle 1"/>
          <p:cNvGrpSpPr/>
          <p:nvPr/>
        </p:nvGrpSpPr>
        <p:grpSpPr>
          <a:xfrm>
            <a:off x="576002" y="10889157"/>
            <a:ext cx="9916645" cy="1459685"/>
            <a:chOff x="0" y="0"/>
            <a:chExt cx="9916644" cy="1459683"/>
          </a:xfrm>
        </p:grpSpPr>
        <p:sp>
          <p:nvSpPr>
            <p:cNvPr id="284" name="Rounded Rectangle"/>
            <p:cNvSpPr/>
            <p:nvPr/>
          </p:nvSpPr>
          <p:spPr>
            <a:xfrm>
              <a:off x="0" y="0"/>
              <a:ext cx="9916645" cy="1459684"/>
            </a:xfrm>
            <a:prstGeom prst="roundRect">
              <a:avLst>
                <a:gd name="adj" fmla="val 8621"/>
              </a:avLst>
            </a:prstGeom>
            <a:solidFill>
              <a:srgbClr val="E5F6FF"/>
            </a:solidFill>
            <a:ln w="38100" cap="flat">
              <a:solidFill>
                <a:srgbClr val="E5F6FF"/>
              </a:solidFill>
              <a:prstDash val="solid"/>
              <a:round/>
            </a:ln>
            <a:effectLst/>
          </p:spPr>
          <p:txBody>
            <a:bodyPr wrap="square" lIns="182879" tIns="182879" rIns="182879" bIns="182879" numCol="1" anchor="ctr">
              <a:noAutofit/>
            </a:bodyPr>
            <a:lstStyle/>
            <a:p>
              <a:pPr algn="ctr" defTabSz="1828800">
                <a:lnSpc>
                  <a:spcPct val="100000"/>
                </a:lnSpc>
                <a:spcBef>
                  <a:spcPts val="0"/>
                </a:spcBef>
                <a:defRPr sz="3600">
                  <a:latin typeface="IBM Plex Sans Light"/>
                  <a:ea typeface="IBM Plex Sans Light"/>
                  <a:cs typeface="IBM Plex Sans Light"/>
                  <a:sym typeface="IBM Plex Sans Light"/>
                </a:defRPr>
              </a:pPr>
              <a:endParaRPr/>
            </a:p>
          </p:txBody>
        </p:sp>
        <p:sp>
          <p:nvSpPr>
            <p:cNvPr id="285" name="ContextForge addresses these gaps"/>
            <p:cNvSpPr txBox="1"/>
            <p:nvPr/>
          </p:nvSpPr>
          <p:spPr>
            <a:xfrm>
              <a:off x="55908" y="248511"/>
              <a:ext cx="9804828" cy="962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79" tIns="182879" rIns="182879" bIns="182879" numCol="1" anchor="ctr">
              <a:spAutoFit/>
            </a:bodyPr>
            <a:lstStyle>
              <a:lvl1pPr algn="ctr" defTabSz="1828800">
                <a:lnSpc>
                  <a:spcPct val="100000"/>
                </a:lnSpc>
                <a:spcBef>
                  <a:spcPts val="0"/>
                </a:spcBef>
                <a:defRPr sz="3600" b="1">
                  <a:latin typeface="IBM Plex Sans SmBld"/>
                  <a:ea typeface="IBM Plex Sans SmBld"/>
                  <a:cs typeface="IBM Plex Sans SmBld"/>
                  <a:sym typeface="IBM Plex Sans SmBld"/>
                </a:defRPr>
              </a:lvl1pPr>
            </a:lstStyle>
            <a:p>
              <a:r>
                <a:t>ContextForge addresses these gaps</a:t>
              </a:r>
            </a:p>
          </p:txBody>
        </p:sp>
      </p:grpSp>
      <p:sp>
        <p:nvSpPr>
          <p:cNvPr id="287" name="Slide Number Placeholder"/>
          <p:cNvSpPr txBox="1"/>
          <p:nvPr/>
        </p:nvSpPr>
        <p:spPr>
          <a:xfrm>
            <a:off x="694987" y="13089233"/>
            <a:ext cx="9201761" cy="525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lnSpc>
                <a:spcPct val="100000"/>
              </a:lnSpc>
              <a:spcBef>
                <a:spcPts val="0"/>
              </a:spcBef>
              <a:defRPr sz="2000" u="sng">
                <a:solidFill>
                  <a:srgbClr val="0F62FE"/>
                </a:solidFill>
                <a:uFill>
                  <a:solidFill>
                    <a:srgbClr val="0F62FE"/>
                  </a:solidFill>
                </a:uFill>
                <a:latin typeface="IBM Plex Sans Light"/>
                <a:ea typeface="IBM Plex Sans Light"/>
                <a:cs typeface="IBM Plex Sans Light"/>
                <a:sym typeface="IBM Plex Sans Light"/>
                <a:hlinkClick r:id="rId3"/>
              </a:defRPr>
            </a:lvl1pPr>
          </a:lstStyle>
          <a:p>
            <a:pPr>
              <a:defRPr u="none">
                <a:solidFill>
                  <a:srgbClr val="000000"/>
                </a:solidFill>
                <a:uFillTx/>
              </a:defRPr>
            </a:pPr>
            <a:r>
              <a:rPr u="sng">
                <a:solidFill>
                  <a:srgbClr val="0F62FE"/>
                </a:solidFill>
                <a:uFill>
                  <a:solidFill>
                    <a:srgbClr val="0F62FE"/>
                  </a:solidFill>
                </a:uFill>
                <a:hlinkClick r:id="rId3"/>
              </a:rPr>
              <a:t>https://github.com/IBM/mcp-context-forge</a:t>
            </a:r>
          </a:p>
        </p:txBody>
      </p:sp>
      <p:sp>
        <p:nvSpPr>
          <p:cNvPr id="288" name="Title 18"/>
          <p:cNvSpPr txBox="1">
            <a:spLocks noGrp="1"/>
          </p:cNvSpPr>
          <p:nvPr>
            <p:ph type="title"/>
          </p:nvPr>
        </p:nvSpPr>
        <p:spPr>
          <a:xfrm>
            <a:off x="576002" y="576078"/>
            <a:ext cx="22281027" cy="1906591"/>
          </a:xfrm>
          <a:prstGeom prst="rect">
            <a:avLst/>
          </a:prstGeom>
        </p:spPr>
        <p:txBody>
          <a:bodyPr/>
          <a:lstStyle/>
          <a:p>
            <a:pPr defTabSz="1828800">
              <a:lnSpc>
                <a:spcPct val="100000"/>
              </a:lnSpc>
              <a:defRPr sz="6400"/>
            </a:pPr>
            <a:r>
              <a:t>Model Context Protocol (MCP) – "the USB‑C for AI tools"</a:t>
            </a:r>
          </a:p>
        </p:txBody>
      </p:sp>
      <p:sp>
        <p:nvSpPr>
          <p:cNvPr id="289" name="Text Placeholder 19"/>
          <p:cNvSpPr txBox="1">
            <a:spLocks noGrp="1"/>
          </p:cNvSpPr>
          <p:nvPr>
            <p:ph type="body" sz="half" idx="1"/>
          </p:nvPr>
        </p:nvSpPr>
        <p:spPr>
          <a:xfrm>
            <a:off x="576002" y="1872341"/>
            <a:ext cx="10094794" cy="9234552"/>
          </a:xfrm>
          <a:prstGeom prst="rect">
            <a:avLst/>
          </a:prstGeom>
        </p:spPr>
        <p:txBody>
          <a:bodyPr/>
          <a:lstStyle/>
          <a:p>
            <a:pPr defTabSz="2340775">
              <a:spcBef>
                <a:spcPts val="7600"/>
              </a:spcBef>
              <a:defRPr sz="3455" b="1">
                <a:latin typeface="IBM Plex Sans SmBld"/>
                <a:ea typeface="IBM Plex Sans SmBld"/>
                <a:cs typeface="IBM Plex Sans SmBld"/>
                <a:sym typeface="IBM Plex Sans SmBld"/>
              </a:defRPr>
            </a:pPr>
            <a:r>
              <a:t>MCP Overview</a:t>
            </a:r>
          </a:p>
          <a:p>
            <a:pPr marL="548640" indent="-548640" defTabSz="2340775">
              <a:buSzPct val="100000"/>
              <a:buFont typeface="Arial"/>
              <a:buChar char="•"/>
              <a:defRPr sz="3455"/>
            </a:pPr>
            <a:r>
              <a:t>An open protocol introduced by Anthropic in November 2024 to standardize tool calling</a:t>
            </a:r>
          </a:p>
          <a:p>
            <a:pPr marL="548640" indent="-548640" defTabSz="2340775">
              <a:buSzPct val="100000"/>
              <a:buFont typeface="Arial"/>
              <a:buChar char="•"/>
              <a:defRPr sz="3455"/>
            </a:pPr>
            <a:r>
              <a:t>Enables a consistent interface to define how Agents and applications discover, invoke, and interact with tools and other context (prompts, resources)</a:t>
            </a:r>
          </a:p>
          <a:p>
            <a:pPr defTabSz="2340775">
              <a:spcBef>
                <a:spcPts val="1100"/>
              </a:spcBef>
              <a:defRPr sz="3455" b="1">
                <a:latin typeface="IBM Plex Sans SmBld"/>
                <a:ea typeface="IBM Plex Sans SmBld"/>
                <a:cs typeface="IBM Plex Sans SmBld"/>
                <a:sym typeface="IBM Plex Sans SmBld"/>
              </a:defRPr>
            </a:pPr>
            <a:r>
              <a:t>Widely adopted:</a:t>
            </a:r>
            <a:r>
              <a:rPr b="0">
                <a:latin typeface="IBM Plex Sans Light"/>
                <a:ea typeface="IBM Plex Sans Light"/>
                <a:cs typeface="IBM Plex Sans Light"/>
                <a:sym typeface="IBM Plex Sans Light"/>
              </a:rPr>
              <a:t> 15,000+ community servers developed since launch; wide adoption by major vendors</a:t>
            </a:r>
          </a:p>
          <a:p>
            <a:pPr defTabSz="2340775">
              <a:spcBef>
                <a:spcPts val="1100"/>
              </a:spcBef>
              <a:defRPr sz="3455" b="1">
                <a:latin typeface="IBM Plex Sans SmBld"/>
                <a:ea typeface="IBM Plex Sans SmBld"/>
                <a:cs typeface="IBM Plex Sans SmBld"/>
                <a:sym typeface="IBM Plex Sans SmBld"/>
              </a:defRPr>
            </a:pPr>
            <a:r>
              <a:t>Still Evolving:</a:t>
            </a:r>
            <a:r>
              <a:rPr b="0">
                <a:latin typeface="IBM Plex Sans Light"/>
                <a:ea typeface="IBM Plex Sans Light"/>
                <a:cs typeface="IBM Plex Sans Light"/>
                <a:sym typeface="IBM Plex Sans Light"/>
              </a:rPr>
              <a:t> the standard is rapidly evolving to resolve gaps in security, granular access controls, transparent tool usage, and user interaction, but many tools only implement a partial or older spec</a:t>
            </a:r>
          </a:p>
        </p:txBody>
      </p:sp>
      <p:sp>
        <p:nvSpPr>
          <p:cNvPr id="290" name="Text Placeholder 19"/>
          <p:cNvSpPr txBox="1"/>
          <p:nvPr/>
        </p:nvSpPr>
        <p:spPr>
          <a:xfrm>
            <a:off x="11310587" y="9593174"/>
            <a:ext cx="11546442" cy="284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2438307">
              <a:lnSpc>
                <a:spcPct val="110000"/>
              </a:lnSpc>
              <a:spcBef>
                <a:spcPts val="1200"/>
              </a:spcBef>
              <a:defRPr sz="2800">
                <a:latin typeface="IBM Plex Sans Light"/>
                <a:ea typeface="IBM Plex Sans Light"/>
                <a:cs typeface="IBM Plex Sans Light"/>
                <a:sym typeface="IBM Plex Sans Light"/>
              </a:defRPr>
            </a:pPr>
            <a:r>
              <a:t>MCP Hosts: applications or AI tools that want to access data via MCP (VSCode+ Copilot/Cline/Continue, Langchain, Crew.AI, Claude Desktop)</a:t>
            </a:r>
          </a:p>
          <a:p>
            <a:pPr defTabSz="2438307">
              <a:lnSpc>
                <a:spcPct val="110000"/>
              </a:lnSpc>
              <a:spcBef>
                <a:spcPts val="1200"/>
              </a:spcBef>
              <a:defRPr sz="2800">
                <a:latin typeface="IBM Plex Sans Light"/>
                <a:ea typeface="IBM Plex Sans Light"/>
                <a:cs typeface="IBM Plex Sans Light"/>
                <a:sym typeface="IBM Plex Sans Light"/>
              </a:defRPr>
            </a:pPr>
            <a:r>
              <a:t>MCP Clients: Protocol clients that maintain 1:1 connections with servers</a:t>
            </a:r>
          </a:p>
          <a:p>
            <a:pPr defTabSz="2438307">
              <a:lnSpc>
                <a:spcPct val="110000"/>
              </a:lnSpc>
              <a:spcBef>
                <a:spcPts val="1200"/>
              </a:spcBef>
              <a:defRPr sz="2800">
                <a:latin typeface="IBM Plex Sans Light"/>
                <a:ea typeface="IBM Plex Sans Light"/>
                <a:cs typeface="IBM Plex Sans Light"/>
                <a:sym typeface="IBM Plex Sans Light"/>
              </a:defRPr>
            </a:pPr>
            <a:r>
              <a:t>MCP Servers: Lightweight programs that each expose specific capabilities through Model Context Protocol</a:t>
            </a:r>
          </a:p>
        </p:txBody>
      </p:sp>
      <p:pic>
        <p:nvPicPr>
          <p:cNvPr id="291" name="Picture 8" descr="Picture 8"/>
          <p:cNvPicPr>
            <a:picLocks noChangeAspect="1"/>
          </p:cNvPicPr>
          <p:nvPr/>
        </p:nvPicPr>
        <p:blipFill>
          <a:blip r:embed="rId4"/>
          <a:stretch>
            <a:fillRect/>
          </a:stretch>
        </p:blipFill>
        <p:spPr>
          <a:xfrm>
            <a:off x="11202661" y="1581327"/>
            <a:ext cx="12846292" cy="743204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lide Number Placeholder"/>
          <p:cNvSpPr txBox="1"/>
          <p:nvPr/>
        </p:nvSpPr>
        <p:spPr>
          <a:xfrm>
            <a:off x="694987" y="13089233"/>
            <a:ext cx="9201761" cy="525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lnSpc>
                <a:spcPct val="100000"/>
              </a:lnSpc>
              <a:spcBef>
                <a:spcPts val="0"/>
              </a:spcBef>
              <a:defRPr sz="2000" u="sng">
                <a:solidFill>
                  <a:srgbClr val="0F62FE"/>
                </a:solidFill>
                <a:uFill>
                  <a:solidFill>
                    <a:srgbClr val="0F62FE"/>
                  </a:solidFill>
                </a:uFill>
                <a:latin typeface="IBM Plex Sans Light"/>
                <a:ea typeface="IBM Plex Sans Light"/>
                <a:cs typeface="IBM Plex Sans Light"/>
                <a:sym typeface="IBM Plex Sans Light"/>
                <a:hlinkClick r:id="rId3"/>
              </a:defRPr>
            </a:lvl1pPr>
          </a:lstStyle>
          <a:p>
            <a:pPr>
              <a:defRPr u="none">
                <a:solidFill>
                  <a:srgbClr val="000000"/>
                </a:solidFill>
                <a:uFillTx/>
              </a:defRPr>
            </a:pPr>
            <a:r>
              <a:rPr u="sng">
                <a:solidFill>
                  <a:srgbClr val="0F62FE"/>
                </a:solidFill>
                <a:uFill>
                  <a:solidFill>
                    <a:srgbClr val="0F62FE"/>
                  </a:solidFill>
                </a:uFill>
                <a:hlinkClick r:id="rId3"/>
              </a:rPr>
              <a:t>https://github.com/IBM/mcp-context-forge</a:t>
            </a:r>
          </a:p>
        </p:txBody>
      </p:sp>
      <p:sp>
        <p:nvSpPr>
          <p:cNvPr id="296" name="Title 18"/>
          <p:cNvSpPr txBox="1">
            <a:spLocks noGrp="1"/>
          </p:cNvSpPr>
          <p:nvPr>
            <p:ph type="title"/>
          </p:nvPr>
        </p:nvSpPr>
        <p:spPr>
          <a:xfrm>
            <a:off x="576002" y="576078"/>
            <a:ext cx="22281027" cy="1906591"/>
          </a:xfrm>
          <a:prstGeom prst="rect">
            <a:avLst/>
          </a:prstGeom>
        </p:spPr>
        <p:txBody>
          <a:bodyPr/>
          <a:lstStyle>
            <a:lvl1pPr defTabSz="1828800">
              <a:lnSpc>
                <a:spcPct val="100000"/>
              </a:lnSpc>
              <a:defRPr sz="6400"/>
            </a:lvl1pPr>
          </a:lstStyle>
          <a:p>
            <a:r>
              <a:t>ContextForge addresses challenges with the MCP Ecosystem</a:t>
            </a:r>
          </a:p>
        </p:txBody>
      </p:sp>
      <p:sp>
        <p:nvSpPr>
          <p:cNvPr id="297" name="Text Placeholder 19"/>
          <p:cNvSpPr txBox="1">
            <a:spLocks noGrp="1"/>
          </p:cNvSpPr>
          <p:nvPr>
            <p:ph type="body" sz="half" idx="1"/>
          </p:nvPr>
        </p:nvSpPr>
        <p:spPr>
          <a:xfrm>
            <a:off x="576002" y="2534389"/>
            <a:ext cx="11615998" cy="8572504"/>
          </a:xfrm>
          <a:prstGeom prst="rect">
            <a:avLst/>
          </a:prstGeom>
        </p:spPr>
        <p:txBody>
          <a:bodyPr/>
          <a:lstStyle/>
          <a:p>
            <a:pPr defTabSz="2292009">
              <a:spcBef>
                <a:spcPts val="7500"/>
              </a:spcBef>
              <a:defRPr sz="3384" b="1">
                <a:latin typeface="IBM Plex Sans SmBld"/>
                <a:ea typeface="IBM Plex Sans SmBld"/>
                <a:cs typeface="IBM Plex Sans SmBld"/>
                <a:sym typeface="IBM Plex Sans SmBld"/>
              </a:defRPr>
            </a:pPr>
            <a:r>
              <a:t>MCP challenges</a:t>
            </a:r>
          </a:p>
          <a:p>
            <a:pPr defTabSz="2292009">
              <a:defRPr sz="3384">
                <a:solidFill>
                  <a:srgbClr val="7030A0"/>
                </a:solidFill>
              </a:defRPr>
            </a:pPr>
            <a:endParaRPr/>
          </a:p>
          <a:p>
            <a:pPr defTabSz="2292009">
              <a:defRPr sz="3384"/>
            </a:pPr>
            <a:r>
              <a:t>MCP gained rapid adoption — but the ecosystem evolved unevenly. Many tools only partially implement the spec, and integration challenges remain:</a:t>
            </a:r>
          </a:p>
          <a:p>
            <a:pPr marL="537209" indent="-537209" defTabSz="2292009">
              <a:spcBef>
                <a:spcPts val="1100"/>
              </a:spcBef>
              <a:buSzPct val="100000"/>
              <a:buFont typeface="Arial"/>
              <a:buChar char="•"/>
              <a:defRPr sz="3384"/>
            </a:pPr>
            <a:r>
              <a:t>Existing tools: REST endpoints must be rewritten to become MCP-compliant.</a:t>
            </a:r>
          </a:p>
          <a:p>
            <a:pPr marL="537209" indent="-537209" defTabSz="2292009">
              <a:spcBef>
                <a:spcPts val="1100"/>
              </a:spcBef>
              <a:buSzPct val="100000"/>
              <a:buFont typeface="Arial"/>
              <a:buChar char="•"/>
              <a:defRPr sz="3384"/>
            </a:pPr>
            <a:r>
              <a:t>Protocol and security inconsistency: some use JWT authentication, others OAuth2, many use nothing at all –while most servers are still developed to stdio / SSE transport (instead of the newer streamable HTTP).</a:t>
            </a:r>
          </a:p>
          <a:p>
            <a:pPr marL="537209" indent="-537209" defTabSz="2292009">
              <a:spcBef>
                <a:spcPts val="1100"/>
              </a:spcBef>
              <a:buSzPct val="100000"/>
              <a:buFont typeface="Arial"/>
              <a:buChar char="•"/>
              <a:defRPr sz="3384"/>
            </a:pPr>
            <a:r>
              <a:t>Integration complexity: tools are scattered across servers, each with its own config, retry logic, and monitoring gaps</a:t>
            </a:r>
          </a:p>
        </p:txBody>
      </p:sp>
      <p:sp>
        <p:nvSpPr>
          <p:cNvPr id="298" name="Text Placeholder 20"/>
          <p:cNvSpPr>
            <a:spLocks noGrp="1"/>
          </p:cNvSpPr>
          <p:nvPr>
            <p:ph type="body" idx="21"/>
          </p:nvPr>
        </p:nvSpPr>
        <p:spPr>
          <a:xfrm>
            <a:off x="12761844" y="2534389"/>
            <a:ext cx="10833653" cy="857250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defTabSz="2243243">
              <a:lnSpc>
                <a:spcPct val="110000"/>
              </a:lnSpc>
              <a:spcBef>
                <a:spcPts val="7300"/>
              </a:spcBef>
              <a:buSzTx/>
              <a:buNone/>
              <a:defRPr sz="3312" b="1">
                <a:latin typeface="IBM Plex Sans SmBld"/>
                <a:ea typeface="IBM Plex Sans SmBld"/>
                <a:cs typeface="IBM Plex Sans SmBld"/>
                <a:sym typeface="IBM Plex Sans SmBld"/>
              </a:defRPr>
            </a:pPr>
            <a:r>
              <a:t>MCP Gateway emerges as a mandatory pattern when deploying MCP in the enterprise</a:t>
            </a:r>
          </a:p>
          <a:p>
            <a:pPr marL="525780" indent="-525780" defTabSz="2243243">
              <a:lnSpc>
                <a:spcPct val="110000"/>
              </a:lnSpc>
              <a:spcBef>
                <a:spcPts val="2200"/>
              </a:spcBef>
              <a:buSzPct val="100000"/>
              <a:buFont typeface="Arial"/>
              <a:defRPr sz="3312">
                <a:latin typeface="IBM Plex Sans Light"/>
                <a:ea typeface="IBM Plex Sans Light"/>
                <a:cs typeface="IBM Plex Sans Light"/>
                <a:sym typeface="IBM Plex Sans Light"/>
              </a:defRPr>
            </a:pPr>
            <a:r>
              <a:t>Acts as a secure, unified proxy between AI agents and tool servers, easily deployable in remote environments.</a:t>
            </a:r>
          </a:p>
          <a:p>
            <a:pPr marL="525780" indent="-525780" defTabSz="2243243">
              <a:lnSpc>
                <a:spcPct val="110000"/>
              </a:lnSpc>
              <a:spcBef>
                <a:spcPts val="0"/>
              </a:spcBef>
              <a:buSzPct val="100000"/>
              <a:buFont typeface="Arial"/>
              <a:defRPr sz="3312">
                <a:latin typeface="IBM Plex Sans Light"/>
                <a:ea typeface="IBM Plex Sans Light"/>
                <a:cs typeface="IBM Plex Sans Light"/>
                <a:sym typeface="IBM Plex Sans Light"/>
              </a:defRPr>
            </a:pPr>
            <a:r>
              <a:t>Convert between different transports, add authorization, security, observability, retry logic, and tool lifecycle controls – allowing you to quickly convert non-compliant MCP servers to the latest standard, and add security, observability, etc.</a:t>
            </a:r>
          </a:p>
          <a:p>
            <a:pPr marL="525780" indent="-525780" defTabSz="2243243">
              <a:lnSpc>
                <a:spcPct val="110000"/>
              </a:lnSpc>
              <a:spcBef>
                <a:spcPts val="0"/>
              </a:spcBef>
              <a:buSzPct val="100000"/>
              <a:buFont typeface="Arial"/>
              <a:defRPr sz="3312">
                <a:latin typeface="IBM Plex Sans Light"/>
                <a:ea typeface="IBM Plex Sans Light"/>
                <a:cs typeface="IBM Plex Sans Light"/>
                <a:sym typeface="IBM Plex Sans Light"/>
              </a:defRPr>
            </a:pPr>
            <a:r>
              <a:t>Wrap any REST API and exposes it as a typed, discoverable MCP-compatible tool</a:t>
            </a:r>
          </a:p>
          <a:p>
            <a:pPr marL="525780" indent="-525780" defTabSz="2243243">
              <a:lnSpc>
                <a:spcPct val="110000"/>
              </a:lnSpc>
              <a:spcBef>
                <a:spcPts val="0"/>
              </a:spcBef>
              <a:buSzPct val="100000"/>
              <a:buFont typeface="Arial"/>
              <a:defRPr sz="3312">
                <a:latin typeface="IBM Plex Sans Light"/>
                <a:ea typeface="IBM Plex Sans Light"/>
                <a:cs typeface="IBM Plex Sans Light"/>
                <a:sym typeface="IBM Plex Sans Light"/>
              </a:defRPr>
            </a:pPr>
            <a:r>
              <a:t>Reusable building block, easily embedded into other products and tools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TotalTime>
  <Words>3126</Words>
  <Application>Microsoft Macintosh PowerPoint</Application>
  <PresentationFormat>Custom</PresentationFormat>
  <Paragraphs>363</Paragraphs>
  <Slides>44</Slides>
  <Notes>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Aptos</vt:lpstr>
      <vt:lpstr>Aptos Display</vt:lpstr>
      <vt:lpstr>Arial</vt:lpstr>
      <vt:lpstr>Helvetica Neue</vt:lpstr>
      <vt:lpstr>Helvetica Neue Medium</vt:lpstr>
      <vt:lpstr>IBM Plex Sans</vt:lpstr>
      <vt:lpstr>IBM Plex Sans Light</vt:lpstr>
      <vt:lpstr>IBM Plex Sans SmBld</vt:lpstr>
      <vt:lpstr>21_BasicWhite</vt:lpstr>
      <vt:lpstr>PowerPoint Presentation</vt:lpstr>
      <vt:lpstr>Outline</vt:lpstr>
      <vt:lpstr>Outline</vt:lpstr>
      <vt:lpstr>Outline</vt:lpstr>
      <vt:lpstr>PowerPoint Presentation</vt:lpstr>
      <vt:lpstr>AI Agents use tools to accomplish complex tasks</vt:lpstr>
      <vt:lpstr>Agents and tools turn “thoughts” into actions</vt:lpstr>
      <vt:lpstr>Model Context Protocol (MCP) – "the USB‑C for AI tools"</vt:lpstr>
      <vt:lpstr>ContextForge addresses challenges with the MCP Ecosystem</vt:lpstr>
      <vt:lpstr>PowerPoint Presentation</vt:lpstr>
      <vt:lpstr>PowerPoint Presentation</vt:lpstr>
      <vt:lpstr>ContextForge with Pluggable Security</vt:lpstr>
      <vt:lpstr>Community engagement  and growth</vt:lpstr>
      <vt:lpstr>Outline</vt:lpstr>
      <vt:lpstr>Trends in Artificial Intelligence - Closed or Open? </vt:lpstr>
      <vt:lpstr>The AI Alliance brings together organizations, people, and resources to accelerate open innovation, technology development and adoption.</vt:lpstr>
      <vt:lpstr>Map of Members</vt:lpstr>
      <vt:lpstr>Numerous Projects:</vt:lpstr>
      <vt:lpstr>Outline</vt:lpstr>
      <vt:lpstr>Open Agent Lab</vt:lpstr>
      <vt:lpstr>MCP Projects</vt:lpstr>
      <vt:lpstr>User Guide: MCP in the Enterprise</vt:lpstr>
      <vt:lpstr>MCP + Agents</vt:lpstr>
      <vt:lpstr>MCP + Agents: Deep Research App</vt:lpstr>
      <vt:lpstr>Numerous Projects: Knowledge, Tools</vt:lpstr>
      <vt:lpstr>Outline</vt:lpstr>
      <vt:lpstr>Problem: I want a full stack with consistent APIs</vt:lpstr>
      <vt:lpstr>Solution: Llama Stack</vt:lpstr>
      <vt:lpstr>Problem: I need open, trusted datasets</vt:lpstr>
      <vt:lpstr>Solution: Open Trusted Data Initiative</vt:lpstr>
      <vt:lpstr>Solution: Open Trusted Data Initiative</vt:lpstr>
      <vt:lpstr>Problem: I don’t know how to test AI-enabled apps!</vt:lpstr>
      <vt:lpstr>Solution: Evaluation and Safety</vt:lpstr>
      <vt:lpstr>Solution: Evaluation and Safety</vt:lpstr>
      <vt:lpstr>Outline</vt:lpstr>
      <vt:lpstr>Final Thoughts</vt:lpstr>
      <vt:lpstr>PowerPoint Presentation</vt:lpstr>
      <vt:lpstr>PowerPoint Presentation</vt:lpstr>
      <vt:lpstr>Extra Slides</vt:lpstr>
      <vt:lpstr>Extra Slides</vt:lpstr>
      <vt:lpstr>Retrieval-Augmented Generation (RAG)</vt:lpstr>
      <vt:lpstr>AllyCat</vt:lpstr>
      <vt:lpstr>Extra Slides</vt:lpstr>
      <vt:lpstr>Agents and MCP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Dean Wampler</cp:lastModifiedBy>
  <cp:revision>4</cp:revision>
  <dcterms:modified xsi:type="dcterms:W3CDTF">2025-10-03T02:18:58Z</dcterms:modified>
</cp:coreProperties>
</file>